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mp4" ContentType="video/unknown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.bin" ContentType="application/vnd.openxmlformats-officedocument.oleObject"/>
  <Override PartName="/ppt/notesSlides/notesSlide9.xml" ContentType="application/vnd.openxmlformats-officedocument.presentationml.notesSlide+xml"/>
  <Override PartName="/ppt/embeddings/oleObject2.bin" ContentType="application/vnd.openxmlformats-officedocument.oleObject"/>
  <Override PartName="/ppt/notesSlides/notesSlide10.xml" ContentType="application/vnd.openxmlformats-officedocument.presentationml.notesSlide+xml"/>
  <Override PartName="/ppt/embeddings/oleObject3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81" r:id="rId2"/>
    <p:sldId id="482" r:id="rId3"/>
    <p:sldId id="483" r:id="rId4"/>
    <p:sldId id="484" r:id="rId5"/>
    <p:sldId id="485" r:id="rId6"/>
    <p:sldId id="486" r:id="rId7"/>
    <p:sldId id="487" r:id="rId8"/>
    <p:sldId id="646" r:id="rId9"/>
    <p:sldId id="609" r:id="rId10"/>
    <p:sldId id="488" r:id="rId11"/>
    <p:sldId id="619" r:id="rId12"/>
    <p:sldId id="489" r:id="rId13"/>
    <p:sldId id="620" r:id="rId14"/>
    <p:sldId id="648" r:id="rId15"/>
    <p:sldId id="622" r:id="rId16"/>
    <p:sldId id="610" r:id="rId17"/>
    <p:sldId id="548" r:id="rId18"/>
    <p:sldId id="546" r:id="rId19"/>
    <p:sldId id="547" r:id="rId20"/>
    <p:sldId id="494" r:id="rId21"/>
    <p:sldId id="549" r:id="rId22"/>
    <p:sldId id="624" r:id="rId23"/>
    <p:sldId id="626" r:id="rId24"/>
    <p:sldId id="640" r:id="rId25"/>
    <p:sldId id="642" r:id="rId26"/>
    <p:sldId id="650" r:id="rId27"/>
    <p:sldId id="645" r:id="rId28"/>
    <p:sldId id="649" r:id="rId29"/>
    <p:sldId id="637" r:id="rId30"/>
    <p:sldId id="638" r:id="rId31"/>
    <p:sldId id="639" r:id="rId3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clrMru>
    <a:srgbClr val="FFC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Objects="1">
      <p:cViewPr>
        <p:scale>
          <a:sx n="80" d="100"/>
          <a:sy n="80" d="100"/>
        </p:scale>
        <p:origin x="-36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9DD6E2-6A19-7D43-91F0-74C7FE17C1A6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847E04-1717-D441-8350-3B2385F604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53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792A80-1F82-9C40-9676-E4DFFCAC3102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03DFC0-2BB9-494C-85B8-E9FB5530CB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843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351CF5-A658-4F48-8860-4915D302A75B}" type="slidenum">
              <a:rPr lang="en-US" sz="1200"/>
              <a:pPr eaLnBrk="1" hangingPunct="1"/>
              <a:t>7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351CF5-A658-4F48-8860-4915D302A75B}" type="slidenum">
              <a:rPr lang="en-US" sz="1200"/>
              <a:pPr eaLnBrk="1" hangingPunct="1"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9F4452D-28E2-AC49-9343-04067E806CF2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3DFC0-2BB9-494C-85B8-E9FB5530CB6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6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3DFC0-2BB9-494C-85B8-E9FB5530CB6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6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CAB9F0-7D24-214C-A0FD-1E7A83011658}" type="slidenum">
              <a:rPr lang="en-US" sz="1200"/>
              <a:pPr eaLnBrk="1" hangingPunct="1"/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Geneva" charset="0"/>
                <a:ea typeface="ＭＳ Ｐゴシック" charset="0"/>
                <a:cs typeface="ＭＳ Ｐゴシック" charset="0"/>
              </a:rPr>
              <a:t>Figure: 08-07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362C2F1-D1BA-4148-9A57-44E6506DFDC9}" type="slidenum">
              <a:rPr lang="en-US" sz="1200"/>
              <a:pPr eaLnBrk="1" hangingPunct="1"/>
              <a:t>25</a:t>
            </a:fld>
            <a:endParaRPr 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Genev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9813" name="Rectangle 4"/>
          <p:cNvSpPr>
            <a:spLocks noChangeArrowheads="1"/>
          </p:cNvSpPr>
          <p:nvPr/>
        </p:nvSpPr>
        <p:spPr bwMode="auto">
          <a:xfrm>
            <a:off x="914400" y="5105400"/>
            <a:ext cx="47244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/>
              <a:t>New Water-Repellent Material Mimics Lotus Leaves John Roach</a:t>
            </a:r>
          </a:p>
          <a:p>
            <a:r>
              <a:rPr lang="en-US" sz="1200"/>
              <a:t>for National Geographic News</a:t>
            </a:r>
          </a:p>
          <a:p>
            <a:r>
              <a:rPr lang="en-US" sz="1200"/>
              <a:t>February 27, 2003</a:t>
            </a:r>
          </a:p>
          <a:p>
            <a:r>
              <a:rPr lang="en-US" sz="1200"/>
              <a:t>Dirt-repelling paint, based on the qualities of the lotus leaf, being</a:t>
            </a:r>
          </a:p>
          <a:p>
            <a:r>
              <a:rPr lang="en-US" sz="1200"/>
              <a:t>developed at Bonn University.</a:t>
            </a:r>
            <a:endParaRPr lang="en-US" sz="18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3DFC0-2BB9-494C-85B8-E9FB5530CB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6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3DFC0-2BB9-494C-85B8-E9FB5530CB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6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5063" y="660400"/>
            <a:ext cx="4587875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Figure: 12-14-04UN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Caption: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The IR spectrum has distinct regions.  The left of the spectrum shows the C-H, O-H, and N-H stretches.  The triple bonds absorb around 2200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followed by the double bonds to the right at around 1700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.  The region below 1400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is called the fingerprint region.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5063" y="660400"/>
            <a:ext cx="4587875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Figure: 12-14-04UN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Caption: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The IR spectrum has distinct regions.  The left of the spectrum shows the C-H, O-H, and N-H stretches.  The triple bonds absorb around 2200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followed by the double bonds to the right at around 1700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.  The region below 1400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is called the fingerprint region.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5063" y="660400"/>
            <a:ext cx="4587875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Figure: 12-14-04UN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Caption: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The IR spectrum has distinct regions.  The left of the spectrum shows the C-H, O-H, and N-H stretches.  The triple bonds absorb around 2200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followed by the double bonds to the right at around 1700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.  The region below 1400 cm</a:t>
            </a:r>
            <a:r>
              <a:rPr lang="en-US" baseline="3000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is called the fingerprint region.</a:t>
            </a:r>
          </a:p>
          <a:p>
            <a:pPr eaLnBrk="1" hangingPunct="1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26BB5E-283E-1340-B3EE-26701766AFE6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A5A77-E7C6-E946-8F8A-7FFC66340B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7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103706-98D8-124B-9013-BF4A9C7E9B93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EE9C2-3AF3-5842-BAAD-A50698291C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3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3A5839-5C0E-9746-AB65-A5810302B90C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4C169-0A38-6643-B559-CD9A31639E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1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A919CD-8C53-3347-BB35-E598081C084F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7673-E663-1E4F-9D82-F94AC5125B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8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53F9A0-A79D-1A43-8798-281441B71B55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4EE2A-B04A-7E45-A816-2DCDA55EF3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3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391655-71FF-1A44-9BEC-5A0BAF599BC6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E929D-B332-D749-AD91-E11761C674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3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002C5D-7B5A-3244-B157-F2D8A8567D40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31EB1-19FC-D743-91FD-37F9F88E22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2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9A22B9-713D-5C4A-8078-3E5E77C67CF0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1A926-35BC-C74E-B8C7-6B5C08AD1F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6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73C9EF-2C45-C44B-9059-93C029AE974B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1DA86-B982-8541-8501-C99BCC976B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9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68EA59-20BA-8043-905A-6F5E7B7EC701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0F163-5636-A24D-B595-64114EA9C5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1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CB9604-5C89-3548-B039-ABA086D3173E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C0510-0973-7E47-8401-15C3773D28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42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ircle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5689600"/>
            <a:ext cx="16271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232012" y="1473958"/>
            <a:ext cx="8652681" cy="4652206"/>
          </a:xfrm>
        </p:spPr>
        <p:txBody>
          <a:bodyPr/>
          <a:lstStyle>
            <a:lvl1pPr>
              <a:defRPr sz="2800"/>
            </a:lvl1pPr>
            <a:lvl2pPr marL="742950" indent="-374650">
              <a:defRPr sz="2400"/>
            </a:lvl2pPr>
            <a:lvl3pPr marL="1077913" indent="-341313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61" y="97214"/>
            <a:ext cx="858444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r>
              <a:rPr lang="en-CA"/>
              <a:t>Copyright 2012 John Wiley &amp; Sons, Inc.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r>
              <a:rPr lang="en-US"/>
              <a:t>Klein, </a:t>
            </a:r>
            <a:r>
              <a:rPr lang="en-US">
                <a:solidFill>
                  <a:schemeClr val="accent2"/>
                </a:solidFill>
              </a:rPr>
              <a:t>Organic Chemistry </a:t>
            </a:r>
            <a:r>
              <a:rPr lang="en-US">
                <a:solidFill>
                  <a:srgbClr val="FFFFFF"/>
                </a:solidFill>
              </a:rPr>
              <a:t>1e</a:t>
            </a:r>
            <a:r>
              <a:rPr lang="en-US"/>
              <a:t> 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r>
              <a:rPr lang="en-US"/>
              <a:t>7 -</a:t>
            </a:r>
            <a:fld id="{6A2FDB2E-4EA5-8E4E-8BFA-5D06CBF6C8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4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853D3E6A-BC69-774C-8BED-6CCF7C58370B}" type="datetime1">
              <a:rPr lang="en-US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48A8544C-70D3-7746-AEFE-423B60DC22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://molview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q_Ca-HKh1g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hyperlink" Target="http://chemconnections.org/general/chem108/Molecular%20Shapes-Guid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hyperlink" Target="http://chemconnections.org/general/chem108/Molecular%20Modeling-intro%20&amp;%20table%202019f.pdf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hyperlink" Target="http://chemconnections.org/general/chem108/Molecular%20Modeling-intro%20&amp;%20table%202019f.pdf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hyperlink" Target="http://molview.or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molview.org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molview.org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Relationship Id="rId3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hemconnections.org/general/movies/Lewis%20structures.html" TargetMode="External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olview.or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4.emf"/><Relationship Id="rId6" Type="http://schemas.openxmlformats.org/officeDocument/2006/relationships/image" Target="../media/image4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4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4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molview.org" TargetMode="External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hyperlink" Target="http://www.botanik.uni-bonn.de/system/bionik_flash_en.html" TargetMode="External"/><Relationship Id="rId6" Type="http://schemas.openxmlformats.org/officeDocument/2006/relationships/image" Target="../media/image51.jpeg"/><Relationship Id="rId7" Type="http://schemas.openxmlformats.org/officeDocument/2006/relationships/image" Target="../media/image52.png"/><Relationship Id="rId8" Type="http://schemas.openxmlformats.org/officeDocument/2006/relationships/hyperlink" Target="https://www.youtube.com/watch?v=ASLUY2U1M-8" TargetMode="External"/><Relationship Id="rId9" Type="http://schemas.openxmlformats.org/officeDocument/2006/relationships/hyperlink" Target="https://www.youtube.com/watch?v=MBRTR2dlwvA&amp;t=244s" TargetMode="External"/><Relationship Id="rId10" Type="http://schemas.openxmlformats.org/officeDocument/2006/relationships/image" Target="../media/image53.jpeg"/><Relationship Id="rId11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molview.org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56.png"/><Relationship Id="rId9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molview.org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56.png"/><Relationship Id="rId9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hyperlink" Target="https://www.youtube.com/watch?v=b0IbXG0hnOk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58.png"/><Relationship Id="rId6" Type="http://schemas.openxmlformats.org/officeDocument/2006/relationships/hyperlink" Target="http://molview.org" TargetMode="External"/><Relationship Id="rId7" Type="http://schemas.openxmlformats.org/officeDocument/2006/relationships/hyperlink" Target="https://www.youtube.com/watch?v=W5gimZlFY6I" TargetMode="External"/><Relationship Id="rId8" Type="http://schemas.openxmlformats.org/officeDocument/2006/relationships/image" Target="../media/image38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6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2.earth/" TargetMode="External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457200" y="2057400"/>
            <a:ext cx="84582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b"/>
          <a:lstStyle/>
          <a:p>
            <a:pPr algn="ctr"/>
            <a:endParaRPr lang="en-US" sz="4000" dirty="0">
              <a:solidFill>
                <a:srgbClr val="450045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Molecular Modeling</a:t>
            </a:r>
            <a:b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Computational Chemistry</a:t>
            </a:r>
          </a:p>
          <a:p>
            <a:pPr algn="ctr"/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Shapes         Lewis Structures</a:t>
            </a:r>
            <a:r>
              <a:rPr lang="en-US" sz="36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1447800" y="41148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ctr">
              <a:spcBef>
                <a:spcPct val="20000"/>
              </a:spcBef>
              <a:buClr>
                <a:schemeClr val="accent2"/>
              </a:buClr>
            </a:pPr>
            <a:endParaRPr lang="en-US" sz="3200" dirty="0">
              <a:solidFill>
                <a:schemeClr val="bg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charset="0"/>
            </a:endParaRPr>
          </a:p>
          <a:p>
            <a:pPr algn="ctr">
              <a:spcBef>
                <a:spcPct val="20000"/>
              </a:spcBef>
              <a:buClr>
                <a:schemeClr val="accent2"/>
              </a:buClr>
            </a:pP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Dr. Ron Rusay</a:t>
            </a:r>
          </a:p>
        </p:txBody>
      </p:sp>
      <p:pic>
        <p:nvPicPr>
          <p:cNvPr id="89092" name="Picture 5" descr="Screen Shot 2014-07-04 at 8.37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8800"/>
            <a:ext cx="7239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33600" y="3429000"/>
            <a:ext cx="4572000" cy="1200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Covalent Bonds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Lewis Structures, Molecular Shapes</a:t>
            </a:r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352800" y="20955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http://molview.org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429000" y="2971800"/>
            <a:ext cx="685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Shapes of Molecules</a:t>
            </a:r>
          </a:p>
        </p:txBody>
      </p:sp>
      <p:sp>
        <p:nvSpPr>
          <p:cNvPr id="90115" name="Rectangle 4">
            <a:hlinkClick r:id="rId3"/>
          </p:cNvPr>
          <p:cNvSpPr>
            <a:spLocks noChangeArrowheads="1"/>
          </p:cNvSpPr>
          <p:nvPr/>
        </p:nvSpPr>
        <p:spPr bwMode="auto">
          <a:xfrm>
            <a:off x="1104900" y="274638"/>
            <a:ext cx="708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https://www.youtube.com/watch?v=Jq_Ca-HKh1g</a:t>
            </a:r>
          </a:p>
        </p:txBody>
      </p:sp>
      <p:pic>
        <p:nvPicPr>
          <p:cNvPr id="90116" name="Picture 5" descr="Screen Shot 2016-02-16 at 12.53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52800"/>
            <a:ext cx="2743200" cy="141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7" name="TextBox 6"/>
          <p:cNvSpPr txBox="1">
            <a:spLocks noChangeArrowheads="1"/>
          </p:cNvSpPr>
          <p:nvPr/>
        </p:nvSpPr>
        <p:spPr bwMode="auto">
          <a:xfrm>
            <a:off x="5126038" y="2286000"/>
            <a:ext cx="39417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View: What is the shape of a molecule?</a:t>
            </a:r>
            <a:br>
              <a:rPr lang="en-US" sz="1800"/>
            </a:br>
            <a:r>
              <a:rPr lang="en-US" sz="1800"/>
              <a:t>George Zaidan and Charles Morton</a:t>
            </a:r>
          </a:p>
        </p:txBody>
      </p:sp>
      <p:pic>
        <p:nvPicPr>
          <p:cNvPr id="90118" name="Picture 5" descr="Screen Shot 2017-09-23 at 9.17.51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300163"/>
            <a:ext cx="4287837" cy="4808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9" name="Rectangle 6">
            <a:hlinkClick r:id="rId6"/>
          </p:cNvPr>
          <p:cNvSpPr>
            <a:spLocks noChangeArrowheads="1"/>
          </p:cNvSpPr>
          <p:nvPr/>
        </p:nvSpPr>
        <p:spPr bwMode="auto">
          <a:xfrm>
            <a:off x="4648200" y="5019675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http://chemconnections.org/general/chem108/Molecular%252520Shapes-Guide.html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116205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Arial" charset="0"/>
              </a:rPr>
              <a:t>Molecular</a:t>
            </a: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 Shapes 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 Molecular Models for C, H, N, O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1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762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Monotype Sorts" charset="0"/>
              <a:buChar char="¥"/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Fundamental repeating shapes found in every biological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and synthetically made organic molecule including plastics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Monotype Sorts" charset="0"/>
              <a:buNone/>
            </a:pP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2164" name="Picture 2" descr="FG09_04.JPG                                                    00003A20 WORKAS101                      B90835D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00600"/>
            <a:ext cx="5180013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5" descr="Screen Shot 2016-02-19 at 4.21.0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810000"/>
            <a:ext cx="12604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6" name="Picture 6" descr="Screen Shot 2016-02-19 at 4.20.5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86200"/>
            <a:ext cx="10842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Picture 7" descr="Screen Shot 2016-02-19 at 4.20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7600"/>
            <a:ext cx="12604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8" name="Picture 10" descr="Screen Shot 2016-02-19 at 4.56.17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62200"/>
            <a:ext cx="39878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81000" y="3581400"/>
            <a:ext cx="1524000" cy="2832100"/>
            <a:chOff x="381560" y="3581400"/>
            <a:chExt cx="1522879" cy="2832100"/>
          </a:xfrm>
        </p:grpSpPr>
        <p:pic>
          <p:nvPicPr>
            <p:cNvPr id="92171" name="Picture 9" descr="Screen Shot 2016-09-23 at 5.52.00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560" y="3581400"/>
              <a:ext cx="1522879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72" name="Picture 10" descr="Screen Shot 2016-09-23 at 5.53.45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50" y="5029200"/>
              <a:ext cx="13335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70" name="TextBox 11"/>
          <p:cNvSpPr txBox="1">
            <a:spLocks noChangeArrowheads="1"/>
          </p:cNvSpPr>
          <p:nvPr/>
        </p:nvSpPr>
        <p:spPr bwMode="auto">
          <a:xfrm>
            <a:off x="7239000" y="3829050"/>
            <a:ext cx="1905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C =black</a:t>
            </a:r>
          </a:p>
          <a:p>
            <a:pPr eaLnBrk="1" hangingPunct="1"/>
            <a:r>
              <a:rPr lang="en-US" sz="2000"/>
              <a:t>H = gray</a:t>
            </a:r>
          </a:p>
          <a:p>
            <a:pPr eaLnBrk="1" hangingPunct="1"/>
            <a:r>
              <a:rPr lang="en-US" sz="2000"/>
              <a:t>N = blue</a:t>
            </a:r>
          </a:p>
          <a:p>
            <a:pPr eaLnBrk="1" hangingPunct="1"/>
            <a:r>
              <a:rPr lang="en-US" sz="2000"/>
              <a:t>O = red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pink = generic atom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:\jpeg\chap008\p-1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5029200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762000" y="4419600"/>
            <a:ext cx="4513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>
                <a:latin typeface="Times" charset="0"/>
              </a:rPr>
              <a:t>G.N. Lewis</a:t>
            </a:r>
            <a:endParaRPr lang="en-US" sz="1600">
              <a:latin typeface="Times" charset="0"/>
            </a:endParaRPr>
          </a:p>
          <a:p>
            <a:pPr algn="ctr" eaLnBrk="1" hangingPunct="1"/>
            <a:r>
              <a:rPr lang="en-US" sz="1200">
                <a:latin typeface="Times" charset="0"/>
              </a:rPr>
              <a:t>Photo Bancroft Library, University of California/LBNL Image Library</a:t>
            </a:r>
            <a:endParaRPr lang="en-US" sz="1600">
              <a:latin typeface="Times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57800" y="1143000"/>
            <a:ext cx="3044825" cy="5461000"/>
            <a:chOff x="5257800" y="1143000"/>
            <a:chExt cx="3044094" cy="5461576"/>
          </a:xfrm>
        </p:grpSpPr>
        <p:pic>
          <p:nvPicPr>
            <p:cNvPr id="93191" name="Picture 4" descr="D:\jpeg\chap008\W411_UF08-56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1143000"/>
              <a:ext cx="2940050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061" name="Text Box 5"/>
            <p:cNvSpPr txBox="1">
              <a:spLocks noChangeArrowheads="1"/>
            </p:cNvSpPr>
            <p:nvPr/>
          </p:nvSpPr>
          <p:spPr bwMode="auto">
            <a:xfrm>
              <a:off x="5486345" y="6020314"/>
              <a:ext cx="2815549" cy="584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Notes from Lewis</a:t>
              </a:r>
              <a:r>
                <a:rPr lang="ja-JP" alt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’</a:t>
              </a:r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s notebook </a:t>
              </a:r>
            </a:p>
            <a:p>
              <a:pPr eaLnBrk="1" hangingPunct="1"/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and his </a:t>
              </a:r>
              <a:r>
                <a:rPr lang="ja-JP" alt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“</a:t>
              </a:r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Lewis</a:t>
              </a:r>
              <a:r>
                <a:rPr lang="ja-JP" alt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”</a:t>
              </a:r>
              <a:r>
                <a:rPr lang="en-US" sz="16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 structure</a:t>
              </a:r>
              <a:r>
                <a:rPr lang="en-US" sz="120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.</a:t>
              </a:r>
            </a:p>
          </p:txBody>
        </p:sp>
      </p:grpSp>
      <p:sp>
        <p:nvSpPr>
          <p:cNvPr id="173062" name="Text Box 6"/>
          <p:cNvSpPr txBox="1">
            <a:spLocks noChangeArrowheads="1"/>
          </p:cNvSpPr>
          <p:nvPr/>
        </p:nvSpPr>
        <p:spPr bwMode="auto">
          <a:xfrm>
            <a:off x="762000" y="5029200"/>
            <a:ext cx="4343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latin typeface="Times" charset="0"/>
              </a:rPr>
              <a:t>Footnote:</a:t>
            </a:r>
            <a:endParaRPr lang="en-US" sz="1600">
              <a:latin typeface="Times" charset="0"/>
            </a:endParaRPr>
          </a:p>
          <a:p>
            <a:pPr eaLnBrk="1" hangingPunct="1"/>
            <a:r>
              <a:rPr lang="en-US" sz="1600">
                <a:latin typeface="Times" charset="0"/>
              </a:rPr>
              <a:t>G.N. Lewis, despite his insight and contributions to chemistry, was never awarded the Nobel prize.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1676400" y="0"/>
            <a:ext cx="7015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Professor Gilbert Newton Lewis </a:t>
            </a:r>
            <a:r>
              <a:rPr lang="en-US" sz="1800"/>
              <a:t>(circa 1940)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14313" y="228600"/>
            <a:ext cx="877728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4000">
                <a:latin typeface="Calibri" charset="0"/>
              </a:rPr>
              <a:t>Valence Electrons – Lewis Dot Drawings </a:t>
            </a:r>
          </a:p>
          <a:p>
            <a:pPr algn="ctr"/>
            <a:r>
              <a:rPr lang="en-US" sz="2800">
                <a:latin typeface="Calibri" charset="0"/>
              </a:rPr>
              <a:t>A Groups-Periods 2 &amp; 3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143000" y="5278438"/>
            <a:ext cx="6235700" cy="787400"/>
            <a:chOff x="1143000" y="5277902"/>
            <a:chExt cx="6235700" cy="787400"/>
          </a:xfrm>
        </p:grpSpPr>
        <p:sp>
          <p:nvSpPr>
            <p:cNvPr id="94213" name="TextBox 3"/>
            <p:cNvSpPr txBox="1">
              <a:spLocks noChangeArrowheads="1"/>
            </p:cNvSpPr>
            <p:nvPr/>
          </p:nvSpPr>
          <p:spPr bwMode="auto">
            <a:xfrm>
              <a:off x="1143000" y="5562600"/>
              <a:ext cx="838200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baseline="30000">
                  <a:solidFill>
                    <a:srgbClr val="FF0000"/>
                  </a:solidFill>
                </a:rPr>
                <a:t>.</a:t>
              </a:r>
              <a:r>
                <a:rPr lang="en-US" b="1"/>
                <a:t>H</a:t>
              </a:r>
            </a:p>
          </p:txBody>
        </p:sp>
        <p:pic>
          <p:nvPicPr>
            <p:cNvPr id="94214" name="Picture 4" descr="Screen Shot 2016-09-23 at 5.21.42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5328702"/>
              <a:ext cx="7620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15" name="Picture 5" descr="Screen Shot 2016-09-23 at 5.21.57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5277902"/>
              <a:ext cx="762000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16" name="Picture 6" descr="Screen Shot 2016-09-23 at 5.22.23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5277902"/>
              <a:ext cx="7493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9144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/>
              <a:t>Covalent Bond Numbers</a:t>
            </a:r>
          </a:p>
          <a:p>
            <a:pPr algn="ctr" eaLnBrk="1" hangingPunct="1"/>
            <a:r>
              <a:rPr lang="en-US" sz="1800"/>
              <a:t>(Neutral Atoms!)</a:t>
            </a:r>
            <a:endParaRPr lang="en-US" sz="4000"/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2779713" y="21955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H</a:t>
            </a: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4086225" y="2195513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F</a:t>
            </a: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8037513" y="2195513"/>
            <a:ext cx="268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I</a:t>
            </a:r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5354638" y="219551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Cl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6742113" y="219551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Br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554038" y="2133600"/>
            <a:ext cx="167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chemeClr val="accent2"/>
                </a:solidFill>
              </a:rPr>
              <a:t>one bond</a:t>
            </a:r>
          </a:p>
        </p:txBody>
      </p:sp>
      <p:sp>
        <p:nvSpPr>
          <p:cNvPr id="175113" name="Line 9"/>
          <p:cNvSpPr>
            <a:spLocks noChangeShapeType="1"/>
          </p:cNvSpPr>
          <p:nvPr/>
        </p:nvSpPr>
        <p:spPr bwMode="auto">
          <a:xfrm>
            <a:off x="31607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4" name="Line 10"/>
          <p:cNvSpPr>
            <a:spLocks noChangeShapeType="1"/>
          </p:cNvSpPr>
          <p:nvPr/>
        </p:nvSpPr>
        <p:spPr bwMode="auto">
          <a:xfrm>
            <a:off x="44561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5" name="Line 11"/>
          <p:cNvSpPr>
            <a:spLocks noChangeShapeType="1"/>
          </p:cNvSpPr>
          <p:nvPr/>
        </p:nvSpPr>
        <p:spPr bwMode="auto">
          <a:xfrm>
            <a:off x="57515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6" name="Line 12"/>
          <p:cNvSpPr>
            <a:spLocks noChangeShapeType="1"/>
          </p:cNvSpPr>
          <p:nvPr/>
        </p:nvSpPr>
        <p:spPr bwMode="auto">
          <a:xfrm>
            <a:off x="71993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75117" name="Line 13"/>
          <p:cNvSpPr>
            <a:spLocks noChangeShapeType="1"/>
          </p:cNvSpPr>
          <p:nvPr/>
        </p:nvSpPr>
        <p:spPr bwMode="auto">
          <a:xfrm>
            <a:off x="8266113" y="2424113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7700" y="5181600"/>
            <a:ext cx="6538913" cy="1066800"/>
            <a:chOff x="201" y="3360"/>
            <a:chExt cx="4119" cy="672"/>
          </a:xfrm>
        </p:grpSpPr>
        <p:sp>
          <p:nvSpPr>
            <p:cNvPr id="175130" name="Line 26"/>
            <p:cNvSpPr>
              <a:spLocks noChangeShapeType="1"/>
            </p:cNvSpPr>
            <p:nvPr/>
          </p:nvSpPr>
          <p:spPr bwMode="auto">
            <a:xfrm rot="-5400000">
              <a:off x="3864" y="348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ＭＳ Ｐゴシック" pitchFamily="-84" charset="-128"/>
                <a:cs typeface="ＭＳ Ｐゴシック" pitchFamily="-84" charset="-128"/>
              </a:endParaRPr>
            </a:p>
          </p:txBody>
        </p:sp>
        <p:grpSp>
          <p:nvGrpSpPr>
            <p:cNvPr id="95256" name="Group 27"/>
            <p:cNvGrpSpPr>
              <a:grpSpLocks/>
            </p:cNvGrpSpPr>
            <p:nvPr/>
          </p:nvGrpSpPr>
          <p:grpSpPr bwMode="auto">
            <a:xfrm>
              <a:off x="201" y="3552"/>
              <a:ext cx="4119" cy="480"/>
              <a:chOff x="201" y="3552"/>
              <a:chExt cx="4119" cy="480"/>
            </a:xfrm>
          </p:grpSpPr>
          <p:sp>
            <p:nvSpPr>
              <p:cNvPr id="95257" name="Text Box 28"/>
              <p:cNvSpPr txBox="1">
                <a:spLocks noChangeArrowheads="1"/>
              </p:cNvSpPr>
              <p:nvPr/>
            </p:nvSpPr>
            <p:spPr bwMode="auto">
              <a:xfrm>
                <a:off x="3873" y="3552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/>
                  <a:t>C</a:t>
                </a:r>
              </a:p>
            </p:txBody>
          </p:sp>
          <p:sp>
            <p:nvSpPr>
              <p:cNvPr id="95258" name="Text Box 29"/>
              <p:cNvSpPr txBox="1">
                <a:spLocks noChangeArrowheads="1"/>
              </p:cNvSpPr>
              <p:nvPr/>
            </p:nvSpPr>
            <p:spPr bwMode="auto">
              <a:xfrm>
                <a:off x="201" y="3552"/>
                <a:ext cx="117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>
                    <a:solidFill>
                      <a:schemeClr val="accent2"/>
                    </a:solidFill>
                  </a:rPr>
                  <a:t>four bonds</a:t>
                </a:r>
              </a:p>
            </p:txBody>
          </p:sp>
          <p:sp>
            <p:nvSpPr>
              <p:cNvPr id="175134" name="Line 30"/>
              <p:cNvSpPr>
                <a:spLocks noChangeShapeType="1"/>
              </p:cNvSpPr>
              <p:nvPr/>
            </p:nvSpPr>
            <p:spPr bwMode="auto">
              <a:xfrm rot="-5400000">
                <a:off x="3864" y="3912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35" name="Line 31"/>
              <p:cNvSpPr>
                <a:spLocks noChangeShapeType="1"/>
              </p:cNvSpPr>
              <p:nvPr/>
            </p:nvSpPr>
            <p:spPr bwMode="auto">
              <a:xfrm>
                <a:off x="4080" y="369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36" name="Line 32"/>
              <p:cNvSpPr>
                <a:spLocks noChangeShapeType="1"/>
              </p:cNvSpPr>
              <p:nvPr/>
            </p:nvSpPr>
            <p:spPr bwMode="auto">
              <a:xfrm>
                <a:off x="3648" y="369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</p:grpSp>
      </p:grpSp>
      <p:grpSp>
        <p:nvGrpSpPr>
          <p:cNvPr id="95249" name="Group 32"/>
          <p:cNvGrpSpPr>
            <a:grpSpLocks/>
          </p:cNvGrpSpPr>
          <p:nvPr/>
        </p:nvGrpSpPr>
        <p:grpSpPr bwMode="auto">
          <a:xfrm>
            <a:off x="2552700" y="1087438"/>
            <a:ext cx="6134100" cy="787400"/>
            <a:chOff x="1244601" y="5277902"/>
            <a:chExt cx="6134099" cy="787400"/>
          </a:xfrm>
        </p:grpSpPr>
        <p:sp>
          <p:nvSpPr>
            <p:cNvPr id="95251" name="TextBox 33"/>
            <p:cNvSpPr txBox="1">
              <a:spLocks noChangeArrowheads="1"/>
            </p:cNvSpPr>
            <p:nvPr/>
          </p:nvSpPr>
          <p:spPr bwMode="auto">
            <a:xfrm>
              <a:off x="1244601" y="5328702"/>
              <a:ext cx="838200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4000" b="1" baseline="30000">
                  <a:solidFill>
                    <a:srgbClr val="FF0000"/>
                  </a:solidFill>
                </a:rPr>
                <a:t>.</a:t>
              </a:r>
              <a:r>
                <a:rPr lang="en-US" sz="2200" b="1"/>
                <a:t>H</a:t>
              </a:r>
            </a:p>
          </p:txBody>
        </p:sp>
        <p:pic>
          <p:nvPicPr>
            <p:cNvPr id="95252" name="Picture 34" descr="Screen Shot 2016-09-23 at 5.21.42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5328702"/>
              <a:ext cx="7620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53" name="Picture 35" descr="Screen Shot 2016-09-23 at 5.21.57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5277902"/>
              <a:ext cx="762000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54" name="Picture 36" descr="Screen Shot 2016-09-23 at 5.22.23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5277902"/>
              <a:ext cx="7493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" name="Picture 37" descr="Screen Shot 2016-09-24 at 10.19.5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100138"/>
            <a:ext cx="8001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08013" y="3881735"/>
            <a:ext cx="4884737" cy="1095078"/>
            <a:chOff x="608013" y="3881735"/>
            <a:chExt cx="4884737" cy="1095078"/>
          </a:xfrm>
        </p:grpSpPr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608013" y="4167188"/>
              <a:ext cx="4884737" cy="809625"/>
              <a:chOff x="139" y="2706"/>
              <a:chExt cx="3077" cy="510"/>
            </a:xfrm>
          </p:grpSpPr>
          <p:sp>
            <p:nvSpPr>
              <p:cNvPr id="95262" name="Text Box 20"/>
              <p:cNvSpPr txBox="1">
                <a:spLocks noChangeArrowheads="1"/>
              </p:cNvSpPr>
              <p:nvPr/>
            </p:nvSpPr>
            <p:spPr bwMode="auto">
              <a:xfrm>
                <a:off x="2769" y="273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/>
                  <a:t>N</a:t>
                </a:r>
              </a:p>
            </p:txBody>
          </p:sp>
          <p:sp>
            <p:nvSpPr>
              <p:cNvPr id="95263" name="Text Box 21"/>
              <p:cNvSpPr txBox="1">
                <a:spLocks noChangeArrowheads="1"/>
              </p:cNvSpPr>
              <p:nvPr/>
            </p:nvSpPr>
            <p:spPr bwMode="auto">
              <a:xfrm>
                <a:off x="139" y="2706"/>
                <a:ext cx="13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dirty="0">
                    <a:solidFill>
                      <a:schemeClr val="accent2"/>
                    </a:solidFill>
                  </a:rPr>
                  <a:t>three bonds</a:t>
                </a:r>
              </a:p>
            </p:txBody>
          </p:sp>
          <p:sp>
            <p:nvSpPr>
              <p:cNvPr id="175126" name="Line 22"/>
              <p:cNvSpPr>
                <a:spLocks noChangeShapeType="1"/>
              </p:cNvSpPr>
              <p:nvPr/>
            </p:nvSpPr>
            <p:spPr bwMode="auto">
              <a:xfrm>
                <a:off x="2976" y="2880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27" name="Line 23"/>
              <p:cNvSpPr>
                <a:spLocks noChangeShapeType="1"/>
              </p:cNvSpPr>
              <p:nvPr/>
            </p:nvSpPr>
            <p:spPr bwMode="auto">
              <a:xfrm>
                <a:off x="2544" y="2880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28" name="Line 24"/>
              <p:cNvSpPr>
                <a:spLocks noChangeShapeType="1"/>
              </p:cNvSpPr>
              <p:nvPr/>
            </p:nvSpPr>
            <p:spPr bwMode="auto">
              <a:xfrm rot="-5400000">
                <a:off x="2760" y="309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4800600" y="3881735"/>
              <a:ext cx="355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8013" y="2586335"/>
            <a:ext cx="3841750" cy="1185565"/>
            <a:chOff x="608013" y="2586335"/>
            <a:chExt cx="3841750" cy="1185565"/>
          </a:xfrm>
        </p:grpSpPr>
        <p:grpSp>
          <p:nvGrpSpPr>
            <p:cNvPr id="2" name="Group 14"/>
            <p:cNvGrpSpPr>
              <a:grpSpLocks/>
            </p:cNvGrpSpPr>
            <p:nvPr/>
          </p:nvGrpSpPr>
          <p:grpSpPr bwMode="auto">
            <a:xfrm>
              <a:off x="608013" y="2933700"/>
              <a:ext cx="3841750" cy="838200"/>
              <a:chOff x="220" y="1680"/>
              <a:chExt cx="2420" cy="528"/>
            </a:xfrm>
          </p:grpSpPr>
          <p:sp>
            <p:nvSpPr>
              <p:cNvPr id="95267" name="Text Box 15"/>
              <p:cNvSpPr txBox="1">
                <a:spLocks noChangeArrowheads="1"/>
              </p:cNvSpPr>
              <p:nvPr/>
            </p:nvSpPr>
            <p:spPr bwMode="auto">
              <a:xfrm>
                <a:off x="2160" y="1680"/>
                <a:ext cx="26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/>
                  <a:t>O</a:t>
                </a:r>
              </a:p>
            </p:txBody>
          </p:sp>
          <p:sp>
            <p:nvSpPr>
              <p:cNvPr id="95268" name="Text Box 16"/>
              <p:cNvSpPr txBox="1">
                <a:spLocks noChangeArrowheads="1"/>
              </p:cNvSpPr>
              <p:nvPr/>
            </p:nvSpPr>
            <p:spPr bwMode="auto">
              <a:xfrm>
                <a:off x="220" y="1737"/>
                <a:ext cx="1139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dirty="0">
                    <a:solidFill>
                      <a:schemeClr val="accent2"/>
                    </a:solidFill>
                  </a:rPr>
                  <a:t>two bonds</a:t>
                </a:r>
              </a:p>
            </p:txBody>
          </p:sp>
          <p:sp>
            <p:nvSpPr>
              <p:cNvPr id="175121" name="Line 17"/>
              <p:cNvSpPr>
                <a:spLocks noChangeShapeType="1"/>
              </p:cNvSpPr>
              <p:nvPr/>
            </p:nvSpPr>
            <p:spPr bwMode="auto">
              <a:xfrm>
                <a:off x="2400" y="182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  <p:sp>
            <p:nvSpPr>
              <p:cNvPr id="175122" name="Line 18"/>
              <p:cNvSpPr>
                <a:spLocks noChangeShapeType="1"/>
              </p:cNvSpPr>
              <p:nvPr/>
            </p:nvSpPr>
            <p:spPr bwMode="auto">
              <a:xfrm rot="-5400000">
                <a:off x="2184" y="208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" charset="0"/>
                  <a:ea typeface="ＭＳ Ｐゴシック" pitchFamily="-84" charset="-128"/>
                  <a:cs typeface="ＭＳ Ｐゴシック" pitchFamily="-84" charset="-128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3682914" y="2586335"/>
              <a:ext cx="3556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22842" y="2891135"/>
              <a:ext cx="287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ChangeArrowheads="1"/>
          </p:cNvSpPr>
          <p:nvPr/>
        </p:nvSpPr>
        <p:spPr bwMode="auto">
          <a:xfrm>
            <a:off x="1219200" y="236538"/>
            <a:ext cx="6553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(Handout) </a:t>
            </a:r>
            <a:br>
              <a:rPr lang="en-US"/>
            </a:br>
            <a:endParaRPr lang="en-US"/>
          </a:p>
        </p:txBody>
      </p:sp>
      <p:pic>
        <p:nvPicPr>
          <p:cNvPr id="96260" name="Picture 4" descr="Screen Shot 2017-09-25 at 11.55.3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019" y="1905000"/>
            <a:ext cx="5208781" cy="38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8-10-11 at 3.16.5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54" y="255942"/>
            <a:ext cx="3612046" cy="14966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5334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molecular shape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9906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“electronic”=”VSEPR” shape </a:t>
            </a:r>
          </a:p>
          <a:p>
            <a:r>
              <a:rPr lang="en-US" sz="1600" b="1" dirty="0" smtClean="0"/>
              <a:t>includes the electron pairs</a:t>
            </a:r>
          </a:p>
          <a:p>
            <a:pPr algn="r"/>
            <a:r>
              <a:rPr lang="en-US" sz="1600" b="1" dirty="0" smtClean="0"/>
              <a:t>(VSEPR: </a:t>
            </a:r>
            <a:r>
              <a:rPr lang="en-US" sz="1400" b="1" dirty="0" smtClean="0"/>
              <a:t>Electron Domain</a:t>
            </a:r>
            <a:r>
              <a:rPr lang="en-US" sz="1600" b="1" dirty="0" smtClean="0"/>
              <a:t>) 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362200" y="0"/>
            <a:ext cx="3840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  Tetrahedral        </a:t>
            </a:r>
            <a:r>
              <a:rPr lang="en-US" sz="1000" dirty="0" err="1" smtClean="0"/>
              <a:t>Trigonal</a:t>
            </a:r>
            <a:r>
              <a:rPr lang="en-US" sz="1000" dirty="0" smtClean="0"/>
              <a:t> Pyramidal       Bent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1600200"/>
            <a:ext cx="40386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   Tetrahedral          </a:t>
            </a:r>
            <a:r>
              <a:rPr lang="en-US" sz="1000" dirty="0"/>
              <a:t>Tetrahedral </a:t>
            </a:r>
            <a:r>
              <a:rPr lang="en-US" sz="1000" dirty="0" smtClean="0"/>
              <a:t>          </a:t>
            </a:r>
            <a:r>
              <a:rPr lang="en-US" sz="1000" dirty="0"/>
              <a:t>Tetrahedral </a:t>
            </a:r>
          </a:p>
        </p:txBody>
      </p:sp>
      <p:pic>
        <p:nvPicPr>
          <p:cNvPr id="5" name="Picture 4" descr="Screen Shot 2019-03-15 at 9.43.42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34" y="533400"/>
            <a:ext cx="1027866" cy="800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63854" y="0"/>
            <a:ext cx="5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Linear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1363854" y="1582579"/>
            <a:ext cx="5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Linear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4648200" y="609600"/>
            <a:ext cx="35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64114" y="609600"/>
            <a:ext cx="35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78224" y="685800"/>
            <a:ext cx="2701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5" name="Rectangle 9">
            <a:hlinkClick r:id="rId6"/>
          </p:cNvPr>
          <p:cNvSpPr>
            <a:spLocks noChangeArrowheads="1"/>
          </p:cNvSpPr>
          <p:nvPr/>
        </p:nvSpPr>
        <p:spPr bwMode="auto">
          <a:xfrm>
            <a:off x="76200" y="5943600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/>
              <a:t>http://</a:t>
            </a:r>
            <a:r>
              <a:rPr lang="en-US" sz="1600" dirty="0" err="1"/>
              <a:t>chemconnections.org</a:t>
            </a:r>
            <a:r>
              <a:rPr lang="en-US" sz="1600" dirty="0"/>
              <a:t>/general/chem108/Molecular%20Modeling-intro%20%26%20table%202019f.pdf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0"/>
            <a:ext cx="2590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FF6600"/>
                </a:solidFill>
              </a:rPr>
              <a:t>Molecular Models</a:t>
            </a:r>
          </a:p>
          <a:p>
            <a:pPr algn="ctr"/>
            <a:r>
              <a:rPr lang="en-US" sz="1600" i="1" dirty="0" smtClean="0">
                <a:solidFill>
                  <a:srgbClr val="FF6600"/>
                </a:solidFill>
              </a:rPr>
              <a:t>[Handout]</a:t>
            </a:r>
            <a:endParaRPr lang="en-US" sz="1600" i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ChangeArrowheads="1"/>
          </p:cNvSpPr>
          <p:nvPr/>
        </p:nvSpPr>
        <p:spPr bwMode="auto">
          <a:xfrm>
            <a:off x="1219200" y="236538"/>
            <a:ext cx="6553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(Handout) </a:t>
            </a:r>
            <a:br>
              <a:rPr lang="en-US"/>
            </a:b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43200" y="5638800"/>
            <a:ext cx="399415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Due End of Lab Next Week</a:t>
            </a:r>
            <a:endParaRPr lang="en-US"/>
          </a:p>
        </p:txBody>
      </p:sp>
      <p:pic>
        <p:nvPicPr>
          <p:cNvPr id="96260" name="Picture 4" descr="Screen Shot 2017-09-25 at 11.55.3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70" y="1957033"/>
            <a:ext cx="5954830" cy="436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8-10-11 at 3.16.5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54" y="255942"/>
            <a:ext cx="3612046" cy="14966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5334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molecular shape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9906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“electronic”=”VSEPR” shape </a:t>
            </a:r>
          </a:p>
          <a:p>
            <a:r>
              <a:rPr lang="en-US" sz="1600" b="1" dirty="0" smtClean="0"/>
              <a:t>includes the electron pairs</a:t>
            </a:r>
          </a:p>
          <a:p>
            <a:pPr algn="r"/>
            <a:r>
              <a:rPr lang="en-US" sz="1600" b="1" dirty="0" smtClean="0"/>
              <a:t>(VSEPR: </a:t>
            </a:r>
            <a:r>
              <a:rPr lang="en-US" sz="1400" b="1" dirty="0" smtClean="0"/>
              <a:t>Electron Domain</a:t>
            </a:r>
            <a:r>
              <a:rPr lang="en-US" sz="1600" b="1" dirty="0" smtClean="0"/>
              <a:t>) 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362200" y="0"/>
            <a:ext cx="3840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  Tetrahedral        </a:t>
            </a:r>
            <a:r>
              <a:rPr lang="en-US" sz="1000" dirty="0" err="1" smtClean="0"/>
              <a:t>Trigonal</a:t>
            </a:r>
            <a:r>
              <a:rPr lang="en-US" sz="1000" dirty="0" smtClean="0"/>
              <a:t> Pyramidal       Bent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1600200"/>
            <a:ext cx="40386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   Tetrahedral          </a:t>
            </a:r>
            <a:r>
              <a:rPr lang="en-US" sz="1000" dirty="0"/>
              <a:t>Tetrahedral </a:t>
            </a:r>
            <a:r>
              <a:rPr lang="en-US" sz="1000" dirty="0" smtClean="0"/>
              <a:t>          </a:t>
            </a:r>
            <a:r>
              <a:rPr lang="en-US" sz="1000" dirty="0"/>
              <a:t>Tetrahedral </a:t>
            </a:r>
          </a:p>
        </p:txBody>
      </p:sp>
      <p:pic>
        <p:nvPicPr>
          <p:cNvPr id="5" name="Picture 4" descr="Screen Shot 2019-03-15 at 9.43.42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34" y="533400"/>
            <a:ext cx="1027866" cy="800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63854" y="0"/>
            <a:ext cx="5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Linear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1363854" y="1582579"/>
            <a:ext cx="5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Linear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2714625"/>
            <a:ext cx="15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</a:t>
            </a:r>
          </a:p>
          <a:p>
            <a:endParaRPr lang="en-US" sz="1000" dirty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r>
              <a:rPr lang="en-US" sz="1000" dirty="0" smtClean="0"/>
              <a:t>B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err="1" smtClean="0"/>
              <a:t>TPy</a:t>
            </a:r>
            <a:endParaRPr lang="en-US" sz="1000" dirty="0" smtClean="0"/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B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/>
              <a:t>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2694325"/>
            <a:ext cx="15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</a:t>
            </a:r>
          </a:p>
          <a:p>
            <a:endParaRPr lang="en-US" sz="1000" dirty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L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/>
              <a:t>T</a:t>
            </a:r>
            <a:endParaRPr lang="en-US" sz="1000" dirty="0" smtClean="0"/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T</a:t>
            </a:r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 err="1" smtClean="0"/>
              <a:t>TPl</a:t>
            </a:r>
            <a:endParaRPr lang="en-US" sz="1000" dirty="0" smtClean="0"/>
          </a:p>
          <a:p>
            <a:endParaRPr lang="en-US" sz="1000" dirty="0"/>
          </a:p>
          <a:p>
            <a:endParaRPr lang="en-US" sz="1000" dirty="0" smtClean="0"/>
          </a:p>
          <a:p>
            <a:r>
              <a:rPr lang="en-US" sz="1000" dirty="0"/>
              <a:t>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477" y="3170872"/>
            <a:ext cx="38406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Linear  = L</a:t>
            </a:r>
          </a:p>
          <a:p>
            <a:endParaRPr lang="en-US" sz="1000" dirty="0"/>
          </a:p>
          <a:p>
            <a:r>
              <a:rPr lang="en-US" sz="1000" dirty="0" err="1" smtClean="0"/>
              <a:t>Trigonal</a:t>
            </a:r>
            <a:r>
              <a:rPr lang="en-US" sz="1000" dirty="0" smtClean="0"/>
              <a:t> Planar  = </a:t>
            </a:r>
            <a:r>
              <a:rPr lang="en-US" sz="1000" dirty="0" err="1" smtClean="0"/>
              <a:t>TPl</a:t>
            </a:r>
            <a:r>
              <a:rPr lang="en-US" sz="1000" dirty="0" smtClean="0"/>
              <a:t>  </a:t>
            </a:r>
          </a:p>
          <a:p>
            <a:endParaRPr lang="en-US" sz="1000" dirty="0"/>
          </a:p>
          <a:p>
            <a:r>
              <a:rPr lang="en-US" sz="1000" dirty="0" smtClean="0"/>
              <a:t> Tetrahedral  =T      </a:t>
            </a:r>
          </a:p>
          <a:p>
            <a:endParaRPr lang="en-US" sz="1000" dirty="0"/>
          </a:p>
          <a:p>
            <a:r>
              <a:rPr lang="en-US" sz="1000" dirty="0" smtClean="0"/>
              <a:t> </a:t>
            </a:r>
            <a:r>
              <a:rPr lang="en-US" sz="1000" dirty="0" err="1" smtClean="0"/>
              <a:t>Trigonal</a:t>
            </a:r>
            <a:r>
              <a:rPr lang="en-US" sz="1000" dirty="0" smtClean="0"/>
              <a:t> Pyramidal =</a:t>
            </a:r>
            <a:r>
              <a:rPr lang="en-US" sz="1000" dirty="0" err="1" smtClean="0"/>
              <a:t>TPy</a:t>
            </a:r>
            <a:r>
              <a:rPr lang="en-US" sz="1000" dirty="0" smtClean="0"/>
              <a:t>      </a:t>
            </a:r>
          </a:p>
          <a:p>
            <a:endParaRPr lang="en-US" sz="1000" dirty="0"/>
          </a:p>
          <a:p>
            <a:r>
              <a:rPr lang="en-US" sz="1000" dirty="0" smtClean="0"/>
              <a:t> Bent = B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02846" y="4191000"/>
            <a:ext cx="1417154" cy="338554"/>
          </a:xfrm>
          <a:prstGeom prst="rect">
            <a:avLst/>
          </a:prstGeom>
          <a:solidFill>
            <a:schemeClr val="accent6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6172200" y="5410200"/>
            <a:ext cx="1417154" cy="338554"/>
          </a:xfrm>
          <a:prstGeom prst="rect">
            <a:avLst/>
          </a:prstGeom>
          <a:solidFill>
            <a:schemeClr val="accent6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6172200" y="4572000"/>
            <a:ext cx="1417154" cy="338554"/>
          </a:xfrm>
          <a:prstGeom prst="rect">
            <a:avLst/>
          </a:prstGeom>
          <a:solidFill>
            <a:schemeClr val="accent5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rgbClr val="B7DEE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5833646"/>
            <a:ext cx="1417154" cy="338554"/>
          </a:xfrm>
          <a:prstGeom prst="rect">
            <a:avLst/>
          </a:prstGeom>
          <a:solidFill>
            <a:schemeClr val="accent5">
              <a:lumMod val="40000"/>
              <a:lumOff val="6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rgbClr val="B7DEE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609600"/>
            <a:ext cx="35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64114" y="609600"/>
            <a:ext cx="35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78224" y="685800"/>
            <a:ext cx="2701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:</a:t>
            </a:r>
            <a:endParaRPr lang="en-US" dirty="0"/>
          </a:p>
        </p:txBody>
      </p:sp>
      <p:grpSp>
        <p:nvGrpSpPr>
          <p:cNvPr id="96259" name="Group 96258"/>
          <p:cNvGrpSpPr/>
          <p:nvPr/>
        </p:nvGrpSpPr>
        <p:grpSpPr>
          <a:xfrm>
            <a:off x="2362200" y="990600"/>
            <a:ext cx="6705600" cy="2823865"/>
            <a:chOff x="2362200" y="990600"/>
            <a:chExt cx="6705600" cy="2823865"/>
          </a:xfrm>
        </p:grpSpPr>
        <p:grpSp>
          <p:nvGrpSpPr>
            <p:cNvPr id="21" name="Group 20"/>
            <p:cNvGrpSpPr/>
            <p:nvPr/>
          </p:nvGrpSpPr>
          <p:grpSpPr>
            <a:xfrm>
              <a:off x="7772400" y="2438400"/>
              <a:ext cx="1219200" cy="1376065"/>
              <a:chOff x="7772400" y="2438400"/>
              <a:chExt cx="1219200" cy="137606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7772400" y="2438400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Single</a:t>
                </a:r>
                <a:br>
                  <a:rPr lang="en-US" sz="1200" dirty="0" smtClean="0"/>
                </a:br>
                <a:r>
                  <a:rPr lang="en-US" sz="1200" dirty="0" smtClean="0"/>
                  <a:t>longest length</a:t>
                </a:r>
                <a:endParaRPr lang="en-US" sz="12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772400" y="2895600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Double</a:t>
                </a:r>
              </a:p>
              <a:p>
                <a:pPr algn="ctr"/>
                <a:r>
                  <a:rPr lang="en-US" sz="1200" dirty="0" smtClean="0"/>
                  <a:t>shorter length</a:t>
                </a:r>
                <a:endParaRPr lang="en-US" sz="12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772400" y="3352800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Triple</a:t>
                </a:r>
                <a:br>
                  <a:rPr lang="en-US" sz="1200" dirty="0" smtClean="0"/>
                </a:br>
                <a:r>
                  <a:rPr lang="en-US" sz="1200" dirty="0" smtClean="0"/>
                  <a:t>shortest length</a:t>
                </a:r>
                <a:endParaRPr lang="en-US" sz="1200" dirty="0"/>
              </a:p>
            </p:txBody>
          </p:sp>
        </p:grpSp>
        <p:grpSp>
          <p:nvGrpSpPr>
            <p:cNvPr id="96257" name="Group 96256"/>
            <p:cNvGrpSpPr/>
            <p:nvPr/>
          </p:nvGrpSpPr>
          <p:grpSpPr>
            <a:xfrm>
              <a:off x="2362200" y="990600"/>
              <a:ext cx="6705600" cy="2730044"/>
              <a:chOff x="2362200" y="990600"/>
              <a:chExt cx="6705600" cy="2730044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5486400" y="2052935"/>
                <a:ext cx="3581400" cy="1667709"/>
                <a:chOff x="5486400" y="2052935"/>
                <a:chExt cx="3581400" cy="1667709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7696200" y="2052935"/>
                  <a:ext cx="13716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i="1" dirty="0" smtClean="0"/>
                    <a:t>carbon-carbon</a:t>
                  </a:r>
                </a:p>
                <a:p>
                  <a:r>
                    <a:rPr lang="en-US" sz="1200" b="1" i="1" dirty="0" smtClean="0"/>
                    <a:t> bond lengths</a:t>
                  </a:r>
                  <a:endParaRPr lang="en-US" sz="1200" b="1" i="1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486400" y="2590800"/>
                  <a:ext cx="415624" cy="21544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5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 smtClean="0"/>
                    <a:t>           </a:t>
                  </a:r>
                  <a:endParaRPr lang="en-US" sz="800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5486400" y="3048000"/>
                  <a:ext cx="415624" cy="21544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5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 smtClean="0"/>
                    <a:t>           </a:t>
                  </a:r>
                  <a:endParaRPr lang="en-US" sz="8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5486400" y="3505200"/>
                  <a:ext cx="415624" cy="21544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5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 smtClean="0"/>
                    <a:t>           </a:t>
                  </a:r>
                  <a:endParaRPr lang="en-US" sz="800" dirty="0"/>
                </a:p>
              </p:txBody>
            </p:sp>
          </p:grpSp>
          <p:cxnSp>
            <p:nvCxnSpPr>
              <p:cNvPr id="96256" name="Straight Arrow Connector 96255"/>
              <p:cNvCxnSpPr/>
              <p:nvPr/>
            </p:nvCxnSpPr>
            <p:spPr>
              <a:xfrm flipH="1" flipV="1">
                <a:off x="2362200" y="990600"/>
                <a:ext cx="5715000" cy="2514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Rectangle 9">
            <a:hlinkClick r:id="rId6"/>
          </p:cNvPr>
          <p:cNvSpPr>
            <a:spLocks noChangeArrowheads="1"/>
          </p:cNvSpPr>
          <p:nvPr/>
        </p:nvSpPr>
        <p:spPr bwMode="auto">
          <a:xfrm>
            <a:off x="76200" y="6197600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/>
              <a:t>http://</a:t>
            </a:r>
            <a:r>
              <a:rPr lang="en-US" sz="1600" dirty="0" err="1"/>
              <a:t>chemconnections.org</a:t>
            </a:r>
            <a:r>
              <a:rPr lang="en-US" sz="1600" dirty="0"/>
              <a:t>/general/chem108/Molecular%20Modeling-intro%20%26%20table%202019f.pdf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0"/>
            <a:ext cx="2590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FF6600"/>
                </a:solidFill>
              </a:rPr>
              <a:t>Molecular Models</a:t>
            </a:r>
          </a:p>
          <a:p>
            <a:pPr algn="ctr"/>
            <a:r>
              <a:rPr lang="en-US" sz="1600" i="1" dirty="0" smtClean="0">
                <a:solidFill>
                  <a:srgbClr val="FF6600"/>
                </a:solidFill>
              </a:rPr>
              <a:t>[Handout]</a:t>
            </a:r>
            <a:endParaRPr lang="en-US" sz="1600" i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93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27688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2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Molecular Shapes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/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267200" y="838200"/>
            <a:ext cx="457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121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ontent Placeholder 2"/>
          <p:cNvSpPr>
            <a:spLocks noGrp="1"/>
          </p:cNvSpPr>
          <p:nvPr>
            <p:ph sz="half" idx="13"/>
          </p:nvPr>
        </p:nvSpPr>
        <p:spPr>
          <a:xfrm>
            <a:off x="231775" y="1473200"/>
            <a:ext cx="8653463" cy="4652963"/>
          </a:xfrm>
        </p:spPr>
        <p:txBody>
          <a:bodyPr/>
          <a:lstStyle/>
          <a:p>
            <a:pPr eaLnBrk="1" hangingPunct="1"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simple Lewis structures:</a:t>
            </a:r>
          </a:p>
          <a:p>
            <a:pPr marL="914400" lvl="1" indent="-457200" eaLnBrk="1" hangingPunct="1">
              <a:buFont typeface="Calibri" charset="0"/>
              <a:buAutoNum type="arabicPeriod"/>
            </a:pPr>
            <a:r>
              <a:rPr lang="en-US" dirty="0">
                <a:latin typeface="Arial" charset="0"/>
                <a:ea typeface="ＭＳ Ｐゴシック" charset="0"/>
              </a:rPr>
              <a:t>Draw the individual atoms using dots to represent the valence electrons.</a:t>
            </a:r>
          </a:p>
          <a:p>
            <a:pPr marL="914400" lvl="1" indent="-457200" eaLnBrk="1" hangingPunct="1">
              <a:buFont typeface="Calibri" charset="0"/>
              <a:buAutoNum type="arabicPeriod"/>
            </a:pPr>
            <a:r>
              <a:rPr lang="en-US" dirty="0">
                <a:latin typeface="Arial" charset="0"/>
                <a:ea typeface="ＭＳ Ｐゴシック" charset="0"/>
              </a:rPr>
              <a:t>Put the atoms together so they share PAIRS</a:t>
            </a:r>
            <a:r>
              <a:rPr lang="en-US" b="1" dirty="0">
                <a:latin typeface="Arial" charset="0"/>
                <a:ea typeface="ＭＳ Ｐゴシック" charset="0"/>
              </a:rPr>
              <a:t> </a:t>
            </a:r>
            <a:r>
              <a:rPr lang="en-US" dirty="0">
                <a:latin typeface="Arial" charset="0"/>
                <a:ea typeface="ＭＳ Ｐゴシック" charset="0"/>
              </a:rPr>
              <a:t>of electrons to make complete octets. </a:t>
            </a:r>
          </a:p>
          <a:p>
            <a:pPr eaLnBrk="1" hangingPunct="1"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NH</a:t>
            </a:r>
            <a:r>
              <a:rPr lang="en-US" baseline="-25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for example:</a:t>
            </a:r>
          </a:p>
          <a:p>
            <a:pPr eaLnBrk="1" hangingPunct="1"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307" name="Title 1"/>
          <p:cNvSpPr>
            <a:spLocks noGrp="1"/>
          </p:cNvSpPr>
          <p:nvPr>
            <p:ph type="title"/>
          </p:nvPr>
        </p:nvSpPr>
        <p:spPr>
          <a:xfrm>
            <a:off x="246063" y="96838"/>
            <a:ext cx="8583612" cy="1143000"/>
          </a:xfrm>
        </p:spPr>
        <p:txBody>
          <a:bodyPr/>
          <a:lstStyle/>
          <a:p>
            <a:pPr eaLnBrk="1" hangingPunct="1"/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Lewis Structures </a:t>
            </a:r>
            <a:r>
              <a:rPr lang="en-US" sz="4000" b="1">
                <a:latin typeface="Calibri" charset="0"/>
                <a:ea typeface="ＭＳ Ｐゴシック" charset="0"/>
                <a:cs typeface="Arial" charset="0"/>
              </a:rPr>
              <a:t>    </a:t>
            </a:r>
            <a:r>
              <a:rPr lang="es-ES_tradnl" sz="4000" b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  Molecular Shapes</a:t>
            </a:r>
          </a:p>
        </p:txBody>
      </p:sp>
      <p:grpSp>
        <p:nvGrpSpPr>
          <p:cNvPr id="98308" name="Group 13"/>
          <p:cNvGrpSpPr>
            <a:grpSpLocks/>
          </p:cNvGrpSpPr>
          <p:nvPr/>
        </p:nvGrpSpPr>
        <p:grpSpPr bwMode="auto">
          <a:xfrm>
            <a:off x="990600" y="4038600"/>
            <a:ext cx="7108825" cy="1062038"/>
            <a:chOff x="1019175" y="3654425"/>
            <a:chExt cx="7108825" cy="1062038"/>
          </a:xfrm>
        </p:grpSpPr>
        <p:pic>
          <p:nvPicPr>
            <p:cNvPr id="983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175" y="4044950"/>
              <a:ext cx="471488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408781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613" y="408146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263" y="4081463"/>
              <a:ext cx="4572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538" y="4044950"/>
              <a:ext cx="900112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3654425"/>
              <a:ext cx="1400175" cy="1042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8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063" y="4030663"/>
              <a:ext cx="1785937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8309" name="Picture 3" descr="FG09_06C.JPG                                                   00003A20 WORKAS101                      B90835D4: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57800"/>
            <a:ext cx="4953000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0" name="Rectangle 4"/>
          <p:cNvSpPr>
            <a:spLocks noChangeArrowheads="1"/>
          </p:cNvSpPr>
          <p:nvPr/>
        </p:nvSpPr>
        <p:spPr bwMode="auto">
          <a:xfrm>
            <a:off x="533400" y="5181600"/>
            <a:ext cx="2319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Eg. Ammonia:</a:t>
            </a:r>
            <a:endParaRPr lang="en-US" sz="180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114800" y="7620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27688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2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95800" y="838200"/>
            <a:ext cx="457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8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Molecular Shapes       </a:t>
            </a:r>
            <a:r>
              <a:rPr lang="es-ES_tradnl" sz="36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 Lewis Structures 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dirty="0" err="1">
                <a:latin typeface="Calibri" charset="0"/>
                <a:ea typeface="ＭＳ Ｐゴシック" charset="0"/>
                <a:cs typeface="ＭＳ Ｐゴシック" charset="0"/>
              </a:rPr>
              <a:t>MolView</a:t>
            </a:r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: Visual On-line Molecular Modeling</a:t>
            </a:r>
          </a:p>
        </p:txBody>
      </p:sp>
      <p:pic>
        <p:nvPicPr>
          <p:cNvPr id="100355" name="Picture 4" descr="Screen Shot 2016-03-05 at 10.41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154" y="2057400"/>
            <a:ext cx="4663646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6" name="Rectangle 5"/>
          <p:cNvSpPr>
            <a:spLocks noChangeArrowheads="1"/>
          </p:cNvSpPr>
          <p:nvPr/>
        </p:nvSpPr>
        <p:spPr bwMode="auto">
          <a:xfrm>
            <a:off x="-304800" y="5334000"/>
            <a:ext cx="96012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/>
              <a:t>Bonding, Lewis Structures, Molecular Modeling: </a:t>
            </a:r>
            <a:br>
              <a:rPr lang="en-US" sz="1800" dirty="0"/>
            </a:br>
            <a:r>
              <a:rPr lang="en-US" sz="2000" dirty="0"/>
              <a:t>Computational </a:t>
            </a:r>
            <a:r>
              <a:rPr lang="en-US" sz="2000" dirty="0" smtClean="0"/>
              <a:t>Experiments</a:t>
            </a:r>
            <a:endParaRPr lang="en-US" sz="2000" dirty="0"/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hlinkClick r:id="rId3"/>
              </a:rPr>
              <a:t>http://molview.org</a:t>
            </a:r>
            <a:endParaRPr lang="en-US" sz="180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495800" y="914400"/>
            <a:ext cx="609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38800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3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Tetra-</a:t>
            </a:r>
            <a:br>
              <a:rPr lang="en-US" sz="900" dirty="0" smtClean="0"/>
            </a:br>
            <a:r>
              <a:rPr lang="en-US" sz="900" dirty="0" err="1" smtClean="0"/>
              <a:t>hedral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err="1" smtClean="0"/>
              <a:t>Trigonal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Planar</a:t>
            </a:r>
            <a:endParaRPr lang="en-US" sz="9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pic>
        <p:nvPicPr>
          <p:cNvPr id="5" name="Picture 4" descr="Screen Shot 2019-10-01 at 10.10.1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8400"/>
            <a:ext cx="571499" cy="501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pic>
        <p:nvPicPr>
          <p:cNvPr id="2" name="Picture 1" descr="Screen Shot 2019-10-01 at 10.26.5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952" y="2438400"/>
            <a:ext cx="976648" cy="533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500735"/>
            <a:ext cx="6570663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19600" y="8382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3505200"/>
            <a:ext cx="105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ethylene</a:t>
            </a:r>
            <a:endParaRPr lang="en-US" sz="1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3000" y="3429000"/>
            <a:ext cx="6680200" cy="637255"/>
            <a:chOff x="1143000" y="3429000"/>
            <a:chExt cx="6680200" cy="637255"/>
          </a:xfrm>
        </p:grpSpPr>
        <p:pic>
          <p:nvPicPr>
            <p:cNvPr id="22" name="Picture 21" descr="Screen Shot 2019-10-02 at 2.19.25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3429000"/>
              <a:ext cx="6680200" cy="63725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581400" y="3576935"/>
              <a:ext cx="179940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06008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38800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3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709862"/>
            <a:ext cx="10683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/>
              <a:t>Ammonia</a:t>
            </a:r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43000" y="24384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71438" y="24384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Name?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Tetra-</a:t>
            </a:r>
            <a:br>
              <a:rPr lang="en-US" sz="900" dirty="0" smtClean="0"/>
            </a:br>
            <a:r>
              <a:rPr lang="en-US" sz="900" dirty="0" err="1" smtClean="0"/>
              <a:t>hedral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err="1" smtClean="0"/>
              <a:t>Trigonal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Planar</a:t>
            </a:r>
            <a:endParaRPr lang="en-US" sz="9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pic>
        <p:nvPicPr>
          <p:cNvPr id="5" name="Picture 4" descr="Screen Shot 2019-10-01 at 10.10.1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8400"/>
            <a:ext cx="571499" cy="501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pic>
        <p:nvPicPr>
          <p:cNvPr id="2" name="Picture 1" descr="Screen Shot 2019-10-01 at 10.26.5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952" y="2438400"/>
            <a:ext cx="976648" cy="533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500735"/>
            <a:ext cx="6570663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19600" y="8382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3505200"/>
            <a:ext cx="105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ethylene</a:t>
            </a:r>
            <a:endParaRPr lang="en-US" sz="1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3000" y="3429000"/>
            <a:ext cx="6680200" cy="637255"/>
            <a:chOff x="1143000" y="3429000"/>
            <a:chExt cx="6680200" cy="637255"/>
          </a:xfrm>
        </p:grpSpPr>
        <p:pic>
          <p:nvPicPr>
            <p:cNvPr id="22" name="Picture 21" descr="Screen Shot 2019-10-02 at 2.19.25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3429000"/>
              <a:ext cx="6680200" cy="63725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876800" y="3576935"/>
              <a:ext cx="50400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5842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-228600" y="5631359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2"/>
              </a:rPr>
              <a:t>http://molview.org</a:t>
            </a:r>
            <a:endParaRPr lang="en-US"/>
          </a:p>
        </p:txBody>
      </p:sp>
      <p:pic>
        <p:nvPicPr>
          <p:cNvPr id="26628" name="Picture 5" descr="Screen Shot 2018-03-06 at 2.14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6864350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Shapes  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0" name="TextBox 9"/>
          <p:cNvSpPr txBox="1">
            <a:spLocks noChangeArrowheads="1"/>
          </p:cNvSpPr>
          <p:nvPr/>
        </p:nvSpPr>
        <p:spPr bwMode="auto">
          <a:xfrm>
            <a:off x="1066800" y="2590800"/>
            <a:ext cx="67818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26631" name="TextBox 10"/>
          <p:cNvSpPr txBox="1">
            <a:spLocks noChangeArrowheads="1"/>
          </p:cNvSpPr>
          <p:nvPr/>
        </p:nvSpPr>
        <p:spPr bwMode="auto">
          <a:xfrm>
            <a:off x="76200" y="25146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/>
              <a:t>Ammonium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19600" y="9144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90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 </a:t>
            </a:r>
            <a:r>
              <a:rPr lang="en-US" sz="3600" b="1" dirty="0">
                <a:latin typeface="Times" charset="0"/>
                <a:ea typeface="ＭＳ Ｐゴシック" charset="0"/>
                <a:cs typeface="Arial" charset="0"/>
              </a:rPr>
              <a:t> </a:t>
            </a:r>
            <a:r>
              <a:rPr lang="en-US" sz="3600" b="1" dirty="0" smtClean="0">
                <a:latin typeface="Times" charset="0"/>
                <a:ea typeface="ＭＳ Ｐゴシック" charset="0"/>
                <a:cs typeface="Arial" charset="0"/>
              </a:rPr>
              <a:t>  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Lewis 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200" dirty="0" err="1">
                <a:latin typeface="Times" charset="0"/>
                <a:ea typeface="ＭＳ Ｐゴシック" charset="0"/>
                <a:cs typeface="ＭＳ Ｐゴシック" charset="0"/>
              </a:rPr>
              <a:t>MolView</a:t>
            </a:r>
            <a:r>
              <a:rPr lang="en-US" sz="3200" dirty="0">
                <a:latin typeface="Times" charset="0"/>
                <a:ea typeface="ＭＳ Ｐゴシック" charset="0"/>
                <a:cs typeface="ＭＳ Ｐゴシック" charset="0"/>
              </a:rPr>
              <a:t>: Visual On-line Molecular Modeling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-228600" y="5410200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27652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2"/>
              </a:rPr>
              <a:t>http://molview.org</a:t>
            </a:r>
            <a:endParaRPr lang="en-US"/>
          </a:p>
        </p:txBody>
      </p:sp>
      <p:pic>
        <p:nvPicPr>
          <p:cNvPr id="27653" name="Picture 7" descr="Screen Shot 2018-03-07 at 9.34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334000" cy="3354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4" name="TextBox 8"/>
          <p:cNvSpPr txBox="1">
            <a:spLocks noChangeArrowheads="1"/>
          </p:cNvSpPr>
          <p:nvPr/>
        </p:nvSpPr>
        <p:spPr bwMode="auto">
          <a:xfrm>
            <a:off x="0" y="3682424"/>
            <a:ext cx="17526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/>
            <a:r>
              <a:rPr lang="en-US" sz="1600" dirty="0" smtClean="0"/>
              <a:t>Ammonium</a:t>
            </a:r>
          </a:p>
          <a:p>
            <a:pPr algn="r"/>
            <a:r>
              <a:rPr lang="en-US" sz="1600" dirty="0" smtClean="0">
                <a:solidFill>
                  <a:srgbClr val="000000"/>
                </a:solidFill>
              </a:rPr>
              <a:t>(polyatomic ion)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19600" y="9144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037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:\jpeg\chap008\W424_UF08-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34893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914400" y="533400"/>
            <a:ext cx="3660775" cy="5478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Linear 		Linear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Planar	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Planar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Planar 	Bent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Tetrahedral	 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Tetrahedral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Tetrahedral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</a:t>
            </a:r>
            <a:r>
              <a:rPr lang="en-US" sz="1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Pyramidal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Tetrahedral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Bent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Seesaw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T-shape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Trigonal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1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Bipyramidal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	Linear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Octahedral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Octahedral</a:t>
            </a:r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Octahedral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Square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Pyramidal</a:t>
            </a:r>
          </a:p>
          <a:p>
            <a:pPr eaLnBrk="1" hangingPunct="1"/>
            <a:endParaRPr lang="en-US" sz="1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1" hangingPunct="1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Octahedral	</a:t>
            </a:r>
            <a:r>
              <a:rPr lang="en-US" sz="1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		Square </a:t>
            </a: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Planar</a:t>
            </a:r>
          </a:p>
        </p:txBody>
      </p:sp>
      <p:sp>
        <p:nvSpPr>
          <p:cNvPr id="182276" name="Text Box 4"/>
          <p:cNvSpPr txBox="1">
            <a:spLocks noChangeArrowheads="1"/>
          </p:cNvSpPr>
          <p:nvPr/>
        </p:nvSpPr>
        <p:spPr bwMode="auto">
          <a:xfrm>
            <a:off x="685800" y="0"/>
            <a:ext cx="159565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u="sng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VSEPR </a:t>
            </a:r>
            <a:r>
              <a:rPr lang="en-US" sz="1200" b="1" u="sng" dirty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(Electronic) </a:t>
            </a:r>
          </a:p>
          <a:p>
            <a:pPr eaLnBrk="1" hangingPunct="1"/>
            <a:r>
              <a:rPr lang="en-US" sz="1200" b="1" u="sng" dirty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Geometry</a:t>
            </a:r>
            <a:endParaRPr lang="en-US" sz="1200" b="1" u="sng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209800" y="0"/>
            <a:ext cx="90308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Molecular </a:t>
            </a:r>
          </a:p>
          <a:p>
            <a:pPr eaLnBrk="1" hangingPunct="1"/>
            <a:r>
              <a:rPr lang="en-US" sz="1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Geometry</a:t>
            </a:r>
            <a:endParaRPr lang="en-US" sz="1200" b="1" u="sng" dirty="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4495800" y="228600"/>
            <a:ext cx="117792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u="sng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Bond Angle</a:t>
            </a:r>
          </a:p>
        </p:txBody>
      </p:sp>
      <p:sp>
        <p:nvSpPr>
          <p:cNvPr id="182279" name="Text Box 7"/>
          <p:cNvSpPr txBox="1">
            <a:spLocks noChangeArrowheads="1"/>
          </p:cNvSpPr>
          <p:nvPr/>
        </p:nvSpPr>
        <p:spPr bwMode="auto">
          <a:xfrm>
            <a:off x="7848600" y="533400"/>
            <a:ext cx="282575" cy="5622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3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0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1</a:t>
            </a:r>
          </a:p>
          <a:p>
            <a:pPr eaLnBrk="1" hangingPunct="1"/>
            <a:endParaRPr lang="en-US" sz="1400" b="1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r>
              <a:rPr lang="en-US" sz="1400" b="1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2</a:t>
            </a:r>
            <a:endParaRPr lang="en-US" sz="14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  <a:p>
            <a:pPr eaLnBrk="1" hangingPunct="1"/>
            <a:endParaRPr lang="en-US" sz="1400">
              <a:effectLst>
                <a:outerShdw blurRad="38100" dist="38100" dir="2700000" algn="tl">
                  <a:srgbClr val="DDDDDD"/>
                </a:outerShdw>
              </a:effectLst>
              <a:latin typeface="Helvetica" charset="0"/>
            </a:endParaRPr>
          </a:p>
        </p:txBody>
      </p:sp>
      <p:sp>
        <p:nvSpPr>
          <p:cNvPr id="182280" name="Text Box 8"/>
          <p:cNvSpPr txBox="1">
            <a:spLocks noChangeArrowheads="1"/>
          </p:cNvSpPr>
          <p:nvPr/>
        </p:nvSpPr>
        <p:spPr bwMode="auto">
          <a:xfrm>
            <a:off x="7315200" y="228600"/>
            <a:ext cx="13843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u="sng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rPr>
              <a:t># of lone pairs</a:t>
            </a:r>
          </a:p>
        </p:txBody>
      </p:sp>
      <p:sp>
        <p:nvSpPr>
          <p:cNvPr id="182281" name="Text Box 9"/>
          <p:cNvSpPr txBox="1">
            <a:spLocks noChangeArrowheads="1"/>
          </p:cNvSpPr>
          <p:nvPr/>
        </p:nvSpPr>
        <p:spPr bwMode="auto">
          <a:xfrm>
            <a:off x="0" y="533400"/>
            <a:ext cx="8610600" cy="2505075"/>
          </a:xfrm>
          <a:prstGeom prst="rect">
            <a:avLst/>
          </a:prstGeom>
          <a:solidFill>
            <a:srgbClr val="CCFFFF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Important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 in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Organic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 dirty="0">
                <a:latin typeface="Times" charset="0"/>
              </a:rPr>
              <a:t>Compounds</a:t>
            </a:r>
            <a:endParaRPr lang="en-US" sz="1800" dirty="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 dirty="0">
                <a:latin typeface="Times" charset="0"/>
              </a:rPr>
              <a:t> </a:t>
            </a:r>
            <a:endParaRPr lang="en-US" sz="1800" dirty="0">
              <a:latin typeface="Times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76200" y="3132138"/>
            <a:ext cx="8610600" cy="3725862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 w="9525">
            <a:solidFill>
              <a:schemeClr val="accent2">
                <a:lumMod val="40000"/>
                <a:lumOff val="60000"/>
                <a:alpha val="26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See again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 in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Chem 120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and possibly</a:t>
            </a:r>
            <a:br>
              <a:rPr lang="en-US" sz="1400" b="1">
                <a:latin typeface="Times" charset="0"/>
              </a:rPr>
            </a:br>
            <a:r>
              <a:rPr lang="en-US" sz="1400" b="1">
                <a:latin typeface="Times" charset="0"/>
              </a:rPr>
              <a:t>in </a:t>
            </a:r>
          </a:p>
          <a:p>
            <a:pPr eaLnBrk="1" hangingPunct="1">
              <a:spcBef>
                <a:spcPct val="15000"/>
              </a:spcBef>
            </a:pPr>
            <a:r>
              <a:rPr lang="en-US" sz="1400" b="1">
                <a:latin typeface="Times" charset="0"/>
              </a:rPr>
              <a:t>Chem 109</a:t>
            </a:r>
          </a:p>
          <a:p>
            <a:pPr eaLnBrk="1" hangingPunct="1">
              <a:spcBef>
                <a:spcPct val="15000"/>
              </a:spcBef>
            </a:pPr>
            <a:endParaRPr lang="en-US" sz="180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1800">
              <a:latin typeface="Times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" charset="0"/>
              </a:rPr>
              <a:t>  </a:t>
            </a:r>
          </a:p>
          <a:p>
            <a:pPr eaLnBrk="1" hangingPunct="1">
              <a:spcBef>
                <a:spcPct val="50000"/>
              </a:spcBef>
            </a:pPr>
            <a:endParaRPr lang="en-US" sz="180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81" grpId="0" animBg="1" autoUpdateAnimBg="0"/>
      <p:bldP spid="11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3"/>
          </p:cNvPr>
          <p:cNvSpPr>
            <a:spLocks noChangeArrowheads="1"/>
          </p:cNvSpPr>
          <p:nvPr/>
        </p:nvSpPr>
        <p:spPr bwMode="auto">
          <a:xfrm>
            <a:off x="1014413" y="425450"/>
            <a:ext cx="7215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http://chemconnections.org/general/movies/Lewis%20structures.html</a:t>
            </a:r>
          </a:p>
        </p:txBody>
      </p:sp>
      <p:pic>
        <p:nvPicPr>
          <p:cNvPr id="104451" name="Picture 6" descr="Screen Shot 2017-09-30 at 8.50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81100"/>
            <a:ext cx="8037513" cy="483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Screen Shot 2017-09-23 at 9.50.2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57472"/>
            <a:ext cx="2362200" cy="1457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creen Shot 2019-10-01 at 10.48.0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97" y="2133600"/>
            <a:ext cx="2420503" cy="1441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FG01_001-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8915400" cy="668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736725" y="95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0" y="212725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dirty="0" smtClean="0"/>
              <a:t>Lewis Structures / Covalent </a:t>
            </a:r>
            <a:r>
              <a:rPr lang="en-US" sz="3600" dirty="0"/>
              <a:t>Compounds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457200" y="954088"/>
            <a:ext cx="80772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Share valence electrons. </a:t>
            </a:r>
          </a:p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1 pair = 1 bond; maximum # of atom-atom bonds = 3.</a:t>
            </a:r>
          </a:p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Octet rule (</a:t>
            </a:r>
            <a:r>
              <a:rPr lang="ja-JP" altLang="en-US">
                <a:solidFill>
                  <a:schemeClr val="accent2"/>
                </a:solidFill>
              </a:rPr>
              <a:t>“</a:t>
            </a:r>
            <a:r>
              <a:rPr lang="en-US">
                <a:solidFill>
                  <a:schemeClr val="accent2"/>
                </a:solidFill>
              </a:rPr>
              <a:t>duet</a:t>
            </a:r>
            <a:r>
              <a:rPr lang="ja-JP" altLang="en-US">
                <a:solidFill>
                  <a:schemeClr val="accent2"/>
                </a:solidFill>
              </a:rPr>
              <a:t>”</a:t>
            </a:r>
            <a:r>
              <a:rPr lang="en-US">
                <a:solidFill>
                  <a:schemeClr val="accent2"/>
                </a:solidFill>
              </a:rPr>
              <a:t> for hydrogen)</a:t>
            </a:r>
          </a:p>
          <a:p>
            <a:pPr eaLnBrk="1" hangingPunct="1"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Lewis structure examples: 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1965325" y="4090988"/>
            <a:ext cx="657764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Times" charset="0"/>
              </a:rPr>
              <a:t>Notice the </a:t>
            </a:r>
            <a:r>
              <a:rPr lang="en-US" sz="1800" dirty="0" smtClean="0">
                <a:latin typeface="Times" charset="0"/>
              </a:rPr>
              <a:t>“formal” charges</a:t>
            </a:r>
            <a:r>
              <a:rPr lang="en-US" sz="1800" dirty="0">
                <a:latin typeface="Times" charset="0"/>
              </a:rPr>
              <a:t>: </a:t>
            </a:r>
          </a:p>
          <a:p>
            <a:pPr eaLnBrk="1" hangingPunct="1"/>
            <a:r>
              <a:rPr lang="en-US" sz="1800" dirty="0">
                <a:latin typeface="Times" charset="0"/>
              </a:rPr>
              <a:t>In one case they balance, can you name the compound?</a:t>
            </a:r>
          </a:p>
          <a:p>
            <a:pPr eaLnBrk="1" hangingPunct="1"/>
            <a:r>
              <a:rPr lang="en-US" sz="1800" dirty="0">
                <a:latin typeface="Times" charset="0"/>
              </a:rPr>
              <a:t>In the other they do not.</a:t>
            </a:r>
          </a:p>
          <a:p>
            <a:pPr eaLnBrk="1" hangingPunct="1"/>
            <a:endParaRPr lang="en-US" sz="1800" dirty="0">
              <a:latin typeface="Times" charset="0"/>
            </a:endParaRPr>
          </a:p>
          <a:p>
            <a:pPr eaLnBrk="1" hangingPunct="1"/>
            <a:r>
              <a:rPr lang="en-US" sz="1800" dirty="0" smtClean="0">
                <a:latin typeface="Times" charset="0"/>
              </a:rPr>
              <a:t>They both have </a:t>
            </a:r>
            <a:r>
              <a:rPr lang="ja-JP" altLang="en-US" sz="1800" dirty="0" smtClean="0">
                <a:latin typeface="Times" charset="0"/>
              </a:rPr>
              <a:t>“</a:t>
            </a:r>
            <a:r>
              <a:rPr lang="en-US" altLang="ja-JP" sz="1800" dirty="0">
                <a:latin typeface="Times" charset="0"/>
              </a:rPr>
              <a:t>f</a:t>
            </a:r>
            <a:r>
              <a:rPr lang="en-US" sz="1800" dirty="0" smtClean="0">
                <a:latin typeface="Times" charset="0"/>
              </a:rPr>
              <a:t>ormal</a:t>
            </a:r>
            <a:r>
              <a:rPr lang="ja-JP" altLang="en-US" sz="1800" dirty="0">
                <a:latin typeface="Times" charset="0"/>
              </a:rPr>
              <a:t>”</a:t>
            </a:r>
            <a:r>
              <a:rPr lang="en-US" sz="1800" dirty="0">
                <a:latin typeface="Times" charset="0"/>
              </a:rPr>
              <a:t> </a:t>
            </a:r>
            <a:r>
              <a:rPr lang="en-US" sz="1800" dirty="0" smtClean="0">
                <a:latin typeface="Times" charset="0"/>
              </a:rPr>
              <a:t>charges. </a:t>
            </a:r>
            <a:r>
              <a:rPr lang="en-US" sz="1800" dirty="0">
                <a:latin typeface="Times" charset="0"/>
              </a:rPr>
              <a:t>Can you name the polyatomic 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5" grpId="0" build="p" autoUpdateAnimBg="0"/>
      <p:bldP spid="174086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16205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  <a:ea typeface="ＭＳ Ｐゴシック" charset="0"/>
                <a:cs typeface="ＭＳ Ｐゴシック" charset="0"/>
              </a:rPr>
              <a:t>Resonance Models &amp; </a:t>
            </a: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Lewis Structures 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dirty="0" err="1">
                <a:latin typeface="Calibri" charset="0"/>
                <a:ea typeface="ＭＳ Ｐゴシック" charset="0"/>
                <a:cs typeface="ＭＳ Ｐゴシック" charset="0"/>
              </a:rPr>
              <a:t>MolView</a:t>
            </a:r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Carbonate Polyatomic Ion</a:t>
            </a:r>
            <a:endParaRPr lang="en-US" sz="3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7523" name="Rectangle 5"/>
          <p:cNvSpPr>
            <a:spLocks noChangeArrowheads="1"/>
          </p:cNvSpPr>
          <p:nvPr/>
        </p:nvSpPr>
        <p:spPr bwMode="auto">
          <a:xfrm>
            <a:off x="-228600" y="5811838"/>
            <a:ext cx="96012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/>
              <a:t>Bonding, Lewis Structures, Molecular Modeling: </a:t>
            </a:r>
            <a:br>
              <a:rPr lang="en-US" sz="1800"/>
            </a:br>
            <a:endParaRPr lang="en-US" sz="2000"/>
          </a:p>
        </p:txBody>
      </p:sp>
      <p:sp>
        <p:nvSpPr>
          <p:cNvPr id="107524" name="Rectangle 6">
            <a:hlinkClick r:id="rId2"/>
          </p:cNvPr>
          <p:cNvSpPr>
            <a:spLocks noChangeArrowheads="1"/>
          </p:cNvSpPr>
          <p:nvPr/>
        </p:nvSpPr>
        <p:spPr bwMode="auto">
          <a:xfrm>
            <a:off x="3276600" y="2286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hlinkClick r:id="rId2"/>
              </a:rPr>
              <a:t>http://molview.org</a:t>
            </a:r>
            <a:endParaRPr lang="en-US" sz="1800"/>
          </a:p>
        </p:txBody>
      </p:sp>
      <p:pic>
        <p:nvPicPr>
          <p:cNvPr id="107526" name="Picture 7" descr="Screen Shot 2016-09-24 at 9.48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71663"/>
            <a:ext cx="5943600" cy="394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193335" y="3048000"/>
            <a:ext cx="3893265" cy="2685753"/>
            <a:chOff x="3193335" y="3048000"/>
            <a:chExt cx="3893265" cy="2685753"/>
          </a:xfrm>
        </p:grpSpPr>
        <p:pic>
          <p:nvPicPr>
            <p:cNvPr id="2" name="Picture 1" descr="Screen Shot 2019-10-01 at 10.53.21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6603" y="3048000"/>
              <a:ext cx="2329997" cy="222408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193335" y="5272088"/>
              <a:ext cx="28081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C0128"/>
                  </a:solidFill>
                  <a:latin typeface="Calibri" charset="0"/>
                </a:rPr>
                <a:t>resonance structures</a:t>
              </a:r>
              <a:endParaRPr lang="en-US" dirty="0"/>
            </a:p>
          </p:txBody>
        </p:sp>
      </p:grpSp>
      <p:pic>
        <p:nvPicPr>
          <p:cNvPr id="5" name="Picture 4" descr="Screen Shot 2019-10-05 at 10.42.4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276600"/>
            <a:ext cx="6638636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Resonance</a:t>
            </a: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	Occurs when more than one valid Lewis structure can be written for a particular molecule. [Adjacent free electrons, double or triple bonds.]</a:t>
            </a:r>
          </a:p>
          <a:p>
            <a:pPr>
              <a:lnSpc>
                <a:spcPct val="90000"/>
              </a:lnSpc>
              <a:spcBef>
                <a:spcPct val="350000"/>
              </a:spcBef>
              <a:buFont typeface="Monotype Sorts" charset="0"/>
              <a:buChar char="¥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An overall </a:t>
            </a:r>
            <a:r>
              <a:rPr lang="en-US" dirty="0">
                <a:solidFill>
                  <a:srgbClr val="FC0128"/>
                </a:solidFill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dirty="0" smtClean="0">
                <a:solidFill>
                  <a:srgbClr val="FC0128"/>
                </a:solidFill>
                <a:latin typeface="Calibri" charset="0"/>
                <a:ea typeface="ＭＳ Ｐゴシック" charset="0"/>
                <a:cs typeface="ＭＳ Ｐゴシック" charset="0"/>
              </a:rPr>
              <a:t>esonance structure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is a weighted average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of all of the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possible resonance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structures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350000"/>
              </a:spcBef>
              <a:buFont typeface="Monotype Sorts" charset="0"/>
              <a:buChar char="¥"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08546" name="Object 2"/>
          <p:cNvGraphicFramePr>
            <a:graphicFrameLocks/>
          </p:cNvGraphicFramePr>
          <p:nvPr/>
        </p:nvGraphicFramePr>
        <p:xfrm>
          <a:off x="2590800" y="2857500"/>
          <a:ext cx="41656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41" r:id="rId4" imgW="4165600" imgH="1905000" progId="">
                  <p:embed/>
                </p:oleObj>
              </mc:Choice>
              <mc:Fallback>
                <p:oleObj r:id="rId4" imgW="4165600" imgH="1905000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857500"/>
                        <a:ext cx="41656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Screen Shot 2019-10-06 at 12.15.37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59000"/>
            <a:ext cx="5181600" cy="25273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2192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Question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153400" cy="457200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Two resonance structures of benzene, a human carcinogen, with C-C &amp; C=C bonds are shown below. </a:t>
            </a:r>
            <a:b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Which statement is incorrect?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spcBef>
                <a:spcPct val="350000"/>
              </a:spcBef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0854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786934"/>
              </p:ext>
            </p:extLst>
          </p:nvPr>
        </p:nvGraphicFramePr>
        <p:xfrm>
          <a:off x="2854325" y="1981200"/>
          <a:ext cx="27844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1" r:id="rId4" imgW="4165600" imgH="1905000" progId="">
                  <p:embed/>
                </p:oleObj>
              </mc:Choice>
              <mc:Fallback>
                <p:oleObj r:id="rId4" imgW="4165600" imgH="19050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981200"/>
                        <a:ext cx="2784475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" y="3235325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double headed arrow indicates that the 2 resonance structures are rapidly interchanging.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normal bond length of a single bond is longer than a double bond.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best resonance structure localizes the bonds so that the double bonds on the right are preferred.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actual bond lengths in benzene are not equal to either single or double bonds.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607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2192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Answer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153400" cy="457200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Two resonance structures of benzene, a human carcinogen, with C-C &amp; C=C bonds are shown below. </a:t>
            </a:r>
            <a:b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Which statement is incorrect?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90000"/>
              </a:lnSpc>
              <a:spcBef>
                <a:spcPct val="350000"/>
              </a:spcBef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0854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112375"/>
              </p:ext>
            </p:extLst>
          </p:nvPr>
        </p:nvGraphicFramePr>
        <p:xfrm>
          <a:off x="2854325" y="1981200"/>
          <a:ext cx="27844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8" r:id="rId4" imgW="4165600" imgH="1905000" progId="">
                  <p:embed/>
                </p:oleObj>
              </mc:Choice>
              <mc:Fallback>
                <p:oleObj r:id="rId4" imgW="4165600" imgH="190500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981200"/>
                        <a:ext cx="2784475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" y="3235325"/>
            <a:ext cx="777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double headed arrow indicates that the 2 resonance structures are rapidly interchanging.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normal bond length of a single bond is longer than a double bond.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The best resonance structure localizes the bonds so that the double bonds on the right are preferred.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solidFill>
                  <a:srgbClr val="FF0000"/>
                </a:solidFill>
              </a:rPr>
              <a:t>The actual bond lengths in benzene are not equal to either single or double </a:t>
            </a:r>
            <a:r>
              <a:rPr lang="en-US" smtClean="0">
                <a:solidFill>
                  <a:srgbClr val="FF0000"/>
                </a:solidFill>
              </a:rPr>
              <a:t>bonds.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248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3"/>
          <p:cNvSpPr>
            <a:spLocks noChangeArrowheads="1"/>
          </p:cNvSpPr>
          <p:nvPr/>
        </p:nvSpPr>
        <p:spPr bwMode="auto">
          <a:xfrm>
            <a:off x="2022966" y="152400"/>
            <a:ext cx="42741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Calibri" charset="0"/>
              </a:rPr>
              <a:t>Polarity &amp; Modeling</a:t>
            </a:r>
            <a:endParaRPr lang="en-US" sz="3600" dirty="0">
              <a:latin typeface="Calibri" charset="0"/>
            </a:endParaRPr>
          </a:p>
          <a:p>
            <a:pPr algn="ctr"/>
            <a:r>
              <a:rPr lang="en-US" sz="1800" dirty="0">
                <a:latin typeface="Calibri" charset="0"/>
              </a:rPr>
              <a:t>Polarity: </a:t>
            </a:r>
            <a:r>
              <a:rPr lang="en-US" sz="1800" dirty="0" err="1">
                <a:latin typeface="Calibri" charset="0"/>
              </a:rPr>
              <a:t>Molview</a:t>
            </a:r>
            <a:r>
              <a:rPr lang="en-US" sz="1800" dirty="0">
                <a:latin typeface="Calibri" charset="0"/>
              </a:rPr>
              <a:t> (</a:t>
            </a:r>
            <a:r>
              <a:rPr lang="en-US" sz="1800" dirty="0">
                <a:latin typeface="Calibri" charset="0"/>
                <a:hlinkClick r:id="rId3"/>
              </a:rPr>
              <a:t>http://molview.org</a:t>
            </a:r>
            <a:r>
              <a:rPr lang="en-US" sz="1800" dirty="0">
                <a:latin typeface="Calibri" charset="0"/>
              </a:rPr>
              <a:t>) </a:t>
            </a:r>
            <a:r>
              <a:rPr lang="en-US" sz="1800" dirty="0" err="1">
                <a:latin typeface="Calibri" charset="0"/>
              </a:rPr>
              <a:t>Jmol</a:t>
            </a:r>
            <a:endParaRPr lang="en-US" sz="1800" dirty="0">
              <a:latin typeface="Calibri" charset="0"/>
            </a:endParaRPr>
          </a:p>
        </p:txBody>
      </p:sp>
      <p:sp>
        <p:nvSpPr>
          <p:cNvPr id="116739" name="Text Box 14"/>
          <p:cNvSpPr txBox="1">
            <a:spLocks noChangeArrowheads="1"/>
          </p:cNvSpPr>
          <p:nvPr/>
        </p:nvSpPr>
        <p:spPr bwMode="auto">
          <a:xfrm>
            <a:off x="990600" y="5181600"/>
            <a:ext cx="7086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Times" charset="0"/>
              </a:rPr>
              <a:t>Color coded electron density distribution: red-highest, blue lowest, green balanced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Times" charset="0"/>
              </a:rPr>
              <a:t>The more distinct the red –blue colors means the more polar the molecule.</a:t>
            </a:r>
          </a:p>
        </p:txBody>
      </p:sp>
      <p:pic>
        <p:nvPicPr>
          <p:cNvPr id="116740" name="Picture 5" descr="Screen Shot 2016-03-05 at 11.30.3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5356225" cy="364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creen Shot 2016-03-05 at 11.35.40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6977063" cy="3757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2" name="Picture 4" descr="Screen shot 2012-07-17 at 5.01.06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667000"/>
            <a:ext cx="11779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957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FG09_12a.JPG                                                   00003A20 WORKAS101                      B90835D4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92325"/>
            <a:ext cx="320040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838200" y="4800600"/>
            <a:ext cx="4343400" cy="1311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Times" charset="0"/>
              <a:buChar char="•"/>
            </a:pPr>
            <a:r>
              <a:rPr lang="en-US" sz="2000"/>
              <a:t>Resultant Molecular Dipoles &gt; 0</a:t>
            </a:r>
          </a:p>
          <a:p>
            <a:pPr eaLnBrk="1" hangingPunct="1">
              <a:buFont typeface="Times" charset="0"/>
              <a:buChar char="•"/>
            </a:pPr>
            <a:r>
              <a:rPr lang="en-US" sz="2000"/>
              <a:t>Solubility: Polar molecules that dissolve or are dissolved in like molecules</a:t>
            </a:r>
            <a:endParaRPr lang="en-US" sz="1800"/>
          </a:p>
        </p:txBody>
      </p:sp>
      <p:pic>
        <p:nvPicPr>
          <p:cNvPr id="118788" name="Picture 4" descr="FG08_10.JPG                                                    00003A0D WORKAS101                      B90835D4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18557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4572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dirty="0" smtClean="0">
                <a:latin typeface="Calibri" charset="0"/>
              </a:rPr>
              <a:t>Polarity &amp; </a:t>
            </a:r>
            <a:r>
              <a:rPr lang="en-US" sz="4400" dirty="0">
                <a:latin typeface="Calibri" charset="0"/>
              </a:rPr>
              <a:t>Physical Properties</a:t>
            </a:r>
            <a:br>
              <a:rPr lang="en-US" sz="4400" dirty="0">
                <a:latin typeface="Calibri" charset="0"/>
              </a:rPr>
            </a:br>
            <a:r>
              <a:rPr lang="en-US" sz="3200" dirty="0" smtClean="0">
                <a:latin typeface="Calibri" charset="0"/>
              </a:rPr>
              <a:t>Ozone, Water, &amp; Batteries</a:t>
            </a:r>
            <a:endParaRPr lang="en-US" sz="4400" dirty="0">
              <a:latin typeface="Calibri" charset="0"/>
            </a:endParaRPr>
          </a:p>
        </p:txBody>
      </p:sp>
      <p:sp>
        <p:nvSpPr>
          <p:cNvPr id="118790" name="Text Box 7"/>
          <p:cNvSpPr txBox="1">
            <a:spLocks noChangeArrowheads="1"/>
          </p:cNvSpPr>
          <p:nvPr/>
        </p:nvSpPr>
        <p:spPr bwMode="auto">
          <a:xfrm>
            <a:off x="1066800" y="1524000"/>
            <a:ext cx="944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0.1278 nm</a:t>
            </a:r>
            <a:endParaRPr lang="en-US" sz="180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029200" y="4419600"/>
            <a:ext cx="3276600" cy="2082800"/>
            <a:chOff x="3168" y="2784"/>
            <a:chExt cx="2064" cy="1312"/>
          </a:xfrm>
        </p:grpSpPr>
        <p:sp>
          <p:nvSpPr>
            <p:cNvPr id="118793" name="Text Box 6"/>
            <p:cNvSpPr txBox="1">
              <a:spLocks noChangeArrowheads="1"/>
            </p:cNvSpPr>
            <p:nvPr/>
          </p:nvSpPr>
          <p:spPr bwMode="auto">
            <a:xfrm>
              <a:off x="3168" y="3456"/>
              <a:ext cx="2064" cy="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Times" charset="0"/>
                <a:buChar char="•"/>
              </a:pPr>
              <a:r>
                <a:rPr lang="en-US" sz="2000"/>
                <a:t>The Lotus flower</a:t>
              </a:r>
              <a:endParaRPr lang="en-US" sz="2000">
                <a:hlinkClick r:id="rId5"/>
              </a:endParaRPr>
            </a:p>
            <a:p>
              <a:pPr eaLnBrk="1" hangingPunct="1">
                <a:buFont typeface="Times" charset="0"/>
                <a:buChar char="•"/>
              </a:pPr>
              <a:r>
                <a:rPr lang="en-US" sz="2000"/>
                <a:t>Water &amp; dirt repellancy: solubility?</a:t>
              </a:r>
              <a:endParaRPr lang="en-US" sz="1800"/>
            </a:p>
          </p:txBody>
        </p:sp>
        <p:pic>
          <p:nvPicPr>
            <p:cNvPr id="118794" name="Picture 8" descr="030227_lotus.jpg                                               00000DD9AIT                            B2955792: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2784"/>
              <a:ext cx="960" cy="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9" descr="Screen Shot 2016-09-24 at 10.45.49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1905000"/>
            <a:ext cx="47752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hlinkClick r:id="rId8"/>
          </p:cNvPr>
          <p:cNvSpPr/>
          <p:nvPr/>
        </p:nvSpPr>
        <p:spPr>
          <a:xfrm>
            <a:off x="685800" y="87868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https</a:t>
            </a:r>
            <a:r>
              <a:rPr lang="pl-PL" sz="1800" dirty="0"/>
              <a:t>://</a:t>
            </a:r>
            <a:r>
              <a:rPr lang="pl-PL" sz="1800" dirty="0" err="1"/>
              <a:t>www.youtube.com</a:t>
            </a:r>
            <a:r>
              <a:rPr lang="pl-PL" sz="1800" dirty="0"/>
              <a:t>/</a:t>
            </a:r>
            <a:r>
              <a:rPr lang="pl-PL" sz="1800" dirty="0" err="1"/>
              <a:t>watch?v</a:t>
            </a:r>
            <a:r>
              <a:rPr lang="pl-PL" sz="1800" dirty="0"/>
              <a:t>=ASLUY2U1M-8</a:t>
            </a:r>
            <a:endParaRPr lang="en-US" sz="1800" dirty="0"/>
          </a:p>
        </p:txBody>
      </p:sp>
      <p:grpSp>
        <p:nvGrpSpPr>
          <p:cNvPr id="5" name="Group 4"/>
          <p:cNvGrpSpPr/>
          <p:nvPr/>
        </p:nvGrpSpPr>
        <p:grpSpPr>
          <a:xfrm>
            <a:off x="6197600" y="1308100"/>
            <a:ext cx="2794000" cy="2882900"/>
            <a:chOff x="6350000" y="838200"/>
            <a:chExt cx="2794000" cy="2882900"/>
          </a:xfrm>
        </p:grpSpPr>
        <p:pic>
          <p:nvPicPr>
            <p:cNvPr id="11" name="Picture 2" descr="D:\jpeg\chap008\W401_08-34.jpg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750" y="838200"/>
              <a:ext cx="189865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" descr="Screen Shot 2019-10-12 at 10.20.11 AM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000" y="2819400"/>
              <a:ext cx="2794000" cy="901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482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06680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/>
              <a:t>https</a:t>
            </a:r>
            <a:r>
              <a:rPr lang="pl-PL" dirty="0"/>
              <a:t>://</a:t>
            </a:r>
            <a:r>
              <a:rPr lang="pl-PL" dirty="0" err="1"/>
              <a:t>www.youtube.com</a:t>
            </a:r>
            <a:r>
              <a:rPr lang="pl-PL" dirty="0"/>
              <a:t>/</a:t>
            </a:r>
            <a:r>
              <a:rPr lang="pl-PL" dirty="0" err="1"/>
              <a:t>watch?v</a:t>
            </a:r>
            <a:r>
              <a:rPr lang="pl-PL" dirty="0"/>
              <a:t>=MBRTR2dlwvA&amp;t=244s</a:t>
            </a:r>
            <a:endParaRPr lang="en-US" dirty="0"/>
          </a:p>
        </p:txBody>
      </p:sp>
      <p:pic>
        <p:nvPicPr>
          <p:cNvPr id="3" name="Picture 2" descr="Screen Shot 2019-10-12 at 10.13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1892300"/>
            <a:ext cx="74041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38800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3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514600"/>
            <a:ext cx="1068388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ammonia</a:t>
            </a:r>
            <a:endParaRPr lang="en-US" sz="1600" dirty="0"/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68400" y="2438400"/>
            <a:ext cx="37084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Tetra-</a:t>
            </a:r>
            <a:br>
              <a:rPr lang="en-US" sz="900" dirty="0" smtClean="0"/>
            </a:br>
            <a:r>
              <a:rPr lang="en-US" sz="900" dirty="0" err="1" smtClean="0"/>
              <a:t>hedral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err="1" smtClean="0"/>
              <a:t>Trigonal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Planar</a:t>
            </a:r>
            <a:endParaRPr lang="en-US" sz="9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pic>
        <p:nvPicPr>
          <p:cNvPr id="5" name="Picture 4" descr="Screen Shot 2019-10-01 at 10.10.1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8400"/>
            <a:ext cx="571499" cy="5010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6800" y="2512368"/>
            <a:ext cx="609600" cy="2308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Polar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pic>
        <p:nvPicPr>
          <p:cNvPr id="2" name="Picture 1" descr="Screen Shot 2019-10-01 at 10.26.5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952" y="2438400"/>
            <a:ext cx="976648" cy="533400"/>
          </a:xfrm>
          <a:prstGeom prst="rect">
            <a:avLst/>
          </a:prstGeom>
        </p:spPr>
      </p:pic>
      <p:pic>
        <p:nvPicPr>
          <p:cNvPr id="8" name="Picture 7" descr="Screen Shot 2019-10-01 at 10.32.43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09800"/>
            <a:ext cx="833712" cy="7492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500735"/>
            <a:ext cx="6570663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21" descr="Screen Shot 2019-10-02 at 2.19.25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3429000"/>
            <a:ext cx="6680200" cy="637255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419600" y="8382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3505200"/>
            <a:ext cx="105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ethylene</a:t>
            </a:r>
            <a:endParaRPr lang="en-US" sz="1800" dirty="0"/>
          </a:p>
        </p:txBody>
      </p:sp>
      <p:sp>
        <p:nvSpPr>
          <p:cNvPr id="23" name="TextBox 12"/>
          <p:cNvSpPr txBox="1">
            <a:spLocks noChangeArrowheads="1"/>
          </p:cNvSpPr>
          <p:nvPr/>
        </p:nvSpPr>
        <p:spPr bwMode="auto">
          <a:xfrm>
            <a:off x="4800600" y="2362200"/>
            <a:ext cx="1233152" cy="523875"/>
          </a:xfrm>
          <a:prstGeom prst="rect">
            <a:avLst/>
          </a:prstGeom>
          <a:solidFill>
            <a:schemeClr val="accent6">
              <a:lumMod val="40000"/>
              <a:lumOff val="60000"/>
              <a:alpha val="27843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4876800" y="3472160"/>
            <a:ext cx="1170904" cy="523875"/>
          </a:xfrm>
          <a:prstGeom prst="rect">
            <a:avLst/>
          </a:prstGeom>
          <a:solidFill>
            <a:schemeClr val="accent6">
              <a:lumMod val="40000"/>
              <a:lumOff val="60000"/>
              <a:alpha val="27843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76800" y="2514600"/>
            <a:ext cx="60960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4876800" y="2514600"/>
            <a:ext cx="609600" cy="2308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Polar</a:t>
            </a:r>
            <a:endParaRPr lang="en-US" sz="900" dirty="0"/>
          </a:p>
        </p:txBody>
      </p:sp>
      <p:sp>
        <p:nvSpPr>
          <p:cNvPr id="29" name="TextBox 28"/>
          <p:cNvSpPr txBox="1"/>
          <p:nvPr/>
        </p:nvSpPr>
        <p:spPr>
          <a:xfrm>
            <a:off x="4906195" y="3505200"/>
            <a:ext cx="50400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96000" y="3505200"/>
            <a:ext cx="1219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02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-228600" y="5638800"/>
            <a:ext cx="9601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Molecular Modeling: Bonding &amp; Lewis Structures </a:t>
            </a:r>
            <a:br>
              <a:rPr lang="en-US" dirty="0"/>
            </a:br>
            <a:r>
              <a:rPr lang="en-US" sz="2000" dirty="0"/>
              <a:t>Computational Chemistry: Molecular Modeling Report </a:t>
            </a:r>
            <a:r>
              <a:rPr lang="en-US" sz="2000" dirty="0" smtClean="0"/>
              <a:t>Form</a:t>
            </a:r>
            <a:endParaRPr lang="en-US" sz="2000" dirty="0"/>
          </a:p>
        </p:txBody>
      </p:sp>
      <p:sp>
        <p:nvSpPr>
          <p:cNvPr id="7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3276600" y="152400"/>
            <a:ext cx="2180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hlinkClick r:id="rId3"/>
              </a:rPr>
              <a:t>http://molview.org</a:t>
            </a:r>
            <a:endParaRPr lang="en-US" sz="2000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62050"/>
          </a:xfrm>
        </p:spPr>
        <p:txBody>
          <a:bodyPr/>
          <a:lstStyle/>
          <a:p>
            <a:pPr algn="ctr"/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Molecular Shapes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     Lewis </a:t>
            </a: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Structures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endParaRPr lang="en-US" sz="3200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0"/>
          <p:cNvSpPr txBox="1">
            <a:spLocks noChangeArrowheads="1"/>
          </p:cNvSpPr>
          <p:nvPr/>
        </p:nvSpPr>
        <p:spPr bwMode="auto">
          <a:xfrm>
            <a:off x="0" y="2514600"/>
            <a:ext cx="1068388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ammonia</a:t>
            </a:r>
            <a:endParaRPr lang="en-US" sz="1600" dirty="0"/>
          </a:p>
        </p:txBody>
      </p:sp>
      <p:pic>
        <p:nvPicPr>
          <p:cNvPr id="22534" name="Picture 11" descr="Screen Shot 2018-03-07 at 10.11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66800"/>
            <a:ext cx="69627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12"/>
          <p:cNvSpPr txBox="1">
            <a:spLocks noChangeArrowheads="1"/>
          </p:cNvSpPr>
          <p:nvPr/>
        </p:nvSpPr>
        <p:spPr bwMode="auto">
          <a:xfrm>
            <a:off x="1168400" y="2438400"/>
            <a:ext cx="3708400" cy="523875"/>
          </a:xfrm>
          <a:prstGeom prst="rect">
            <a:avLst/>
          </a:prstGeom>
          <a:solidFill>
            <a:srgbClr val="339933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Tetra-</a:t>
            </a:r>
            <a:br>
              <a:rPr lang="en-US" sz="900" dirty="0" smtClean="0"/>
            </a:br>
            <a:r>
              <a:rPr lang="en-US" sz="900" dirty="0" err="1" smtClean="0"/>
              <a:t>hedral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2438400"/>
            <a:ext cx="609600" cy="3693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err="1" smtClean="0"/>
              <a:t>Trigonal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Planar</a:t>
            </a:r>
            <a:endParaRPr lang="en-US" sz="900" dirty="0"/>
          </a:p>
        </p:txBody>
      </p:sp>
      <p:pic>
        <p:nvPicPr>
          <p:cNvPr id="4" name="Picture 3" descr="Screen Shot 2019-10-01 at 10.09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25700"/>
            <a:ext cx="805721" cy="546100"/>
          </a:xfrm>
          <a:prstGeom prst="rect">
            <a:avLst/>
          </a:prstGeom>
        </p:spPr>
      </p:pic>
      <p:pic>
        <p:nvPicPr>
          <p:cNvPr id="5" name="Picture 4" descr="Screen Shot 2019-10-01 at 10.10.1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8400"/>
            <a:ext cx="571499" cy="5010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6800" y="2512368"/>
            <a:ext cx="609600" cy="2308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Polar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1295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optional</a:t>
            </a:r>
            <a:endParaRPr lang="en-US" sz="800" b="1" dirty="0"/>
          </a:p>
        </p:txBody>
      </p:sp>
      <p:pic>
        <p:nvPicPr>
          <p:cNvPr id="2" name="Picture 1" descr="Screen Shot 2019-10-01 at 10.26.5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952" y="2438400"/>
            <a:ext cx="976648" cy="533400"/>
          </a:xfrm>
          <a:prstGeom prst="rect">
            <a:avLst/>
          </a:prstGeom>
        </p:spPr>
      </p:pic>
      <p:pic>
        <p:nvPicPr>
          <p:cNvPr id="8" name="Picture 7" descr="Screen Shot 2019-10-01 at 10.32.43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09800"/>
            <a:ext cx="833712" cy="7492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28800" y="25116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500735"/>
            <a:ext cx="6570663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21" descr="Screen Shot 2019-10-02 at 2.19.25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3429000"/>
            <a:ext cx="6680200" cy="637255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419600" y="8382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3505200"/>
            <a:ext cx="105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ethylene</a:t>
            </a:r>
            <a:endParaRPr lang="en-US" sz="1800" dirty="0"/>
          </a:p>
        </p:txBody>
      </p:sp>
      <p:sp>
        <p:nvSpPr>
          <p:cNvPr id="23" name="TextBox 12"/>
          <p:cNvSpPr txBox="1">
            <a:spLocks noChangeArrowheads="1"/>
          </p:cNvSpPr>
          <p:nvPr/>
        </p:nvSpPr>
        <p:spPr bwMode="auto">
          <a:xfrm>
            <a:off x="4800600" y="2362200"/>
            <a:ext cx="1233152" cy="523875"/>
          </a:xfrm>
          <a:prstGeom prst="rect">
            <a:avLst/>
          </a:prstGeom>
          <a:solidFill>
            <a:schemeClr val="accent6">
              <a:lumMod val="40000"/>
              <a:lumOff val="60000"/>
              <a:alpha val="27843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4876800" y="3472160"/>
            <a:ext cx="1170904" cy="523875"/>
          </a:xfrm>
          <a:prstGeom prst="rect">
            <a:avLst/>
          </a:prstGeom>
          <a:solidFill>
            <a:schemeClr val="accent6">
              <a:lumMod val="40000"/>
              <a:lumOff val="60000"/>
              <a:alpha val="27843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2pPr>
            <a:lvl3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3pPr>
            <a:lvl4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4pPr>
            <a:lvl5pPr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800"/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76800" y="2514600"/>
            <a:ext cx="60960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4876800" y="2514600"/>
            <a:ext cx="609600" cy="230832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Polar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617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G12_14-04UN.JPG                                               000325CA WORKAS101                      B90835D4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003300"/>
            <a:ext cx="9139237" cy="484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1600200" y="228600"/>
            <a:ext cx="6577013" cy="769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Infrared- Bond Absorbances</a:t>
            </a:r>
          </a:p>
        </p:txBody>
      </p:sp>
      <p:sp>
        <p:nvSpPr>
          <p:cNvPr id="2" name="Rectangle 1">
            <a:hlinkClick r:id="rId4"/>
          </p:cNvPr>
          <p:cNvSpPr/>
          <p:nvPr/>
        </p:nvSpPr>
        <p:spPr>
          <a:xfrm>
            <a:off x="1066799" y="5882115"/>
            <a:ext cx="71104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/>
              <a:t>Invisible</a:t>
            </a:r>
            <a:r>
              <a:rPr lang="pl-PL" dirty="0" smtClean="0"/>
              <a:t> </a:t>
            </a:r>
            <a:r>
              <a:rPr lang="pl-PL" dirty="0" err="1" smtClean="0"/>
              <a:t>Molecular</a:t>
            </a:r>
            <a:r>
              <a:rPr lang="pl-PL" dirty="0" smtClean="0"/>
              <a:t> </a:t>
            </a:r>
            <a:r>
              <a:rPr lang="pl-PL" dirty="0" err="1" smtClean="0"/>
              <a:t>Motions</a:t>
            </a:r>
            <a:r>
              <a:rPr lang="pl-PL" dirty="0" smtClean="0"/>
              <a:t>:</a:t>
            </a:r>
          </a:p>
          <a:p>
            <a:pPr algn="ctr"/>
            <a:r>
              <a:rPr lang="pl-PL" sz="2000" dirty="0" err="1" smtClean="0"/>
              <a:t>https</a:t>
            </a:r>
            <a:r>
              <a:rPr lang="pl-PL" sz="2000" dirty="0"/>
              <a:t>://</a:t>
            </a:r>
            <a:r>
              <a:rPr lang="pl-PL" sz="2000" dirty="0" err="1"/>
              <a:t>www.youtube.com</a:t>
            </a:r>
            <a:r>
              <a:rPr lang="pl-PL" sz="2000" dirty="0"/>
              <a:t>/</a:t>
            </a:r>
            <a:r>
              <a:rPr lang="pl-PL" sz="2000" dirty="0" err="1"/>
              <a:t>watch?v</a:t>
            </a:r>
            <a:r>
              <a:rPr lang="pl-PL" sz="2000" dirty="0"/>
              <a:t>=b0IbXG0hnOk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842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1600200" y="228600"/>
            <a:ext cx="6577013" cy="769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Infrared- Bond Absorbances</a:t>
            </a:r>
          </a:p>
        </p:txBody>
      </p:sp>
      <p:pic>
        <p:nvPicPr>
          <p:cNvPr id="112643" name="Picture 3" descr="Screen Shot 2017-09-23 at 9.49.46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350963"/>
            <a:ext cx="8596312" cy="3906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hlinkClick r:id="rId6"/>
          </p:cNvPr>
          <p:cNvSpPr>
            <a:spLocks noChangeArrowheads="1"/>
          </p:cNvSpPr>
          <p:nvPr/>
        </p:nvSpPr>
        <p:spPr bwMode="auto">
          <a:xfrm>
            <a:off x="3276600" y="5638800"/>
            <a:ext cx="2644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hlinkClick r:id="rId6"/>
              </a:rPr>
              <a:t>http://molview.org</a:t>
            </a:r>
            <a:endParaRPr lang="en-US" sz="1800"/>
          </a:p>
        </p:txBody>
      </p:sp>
      <p:sp>
        <p:nvSpPr>
          <p:cNvPr id="2" name="Rectangle 1">
            <a:hlinkClick r:id="rId7"/>
          </p:cNvPr>
          <p:cNvSpPr/>
          <p:nvPr/>
        </p:nvSpPr>
        <p:spPr>
          <a:xfrm>
            <a:off x="914400" y="6290846"/>
            <a:ext cx="6248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 err="1"/>
              <a:t>https</a:t>
            </a:r>
            <a:r>
              <a:rPr lang="pl-PL" sz="1600" dirty="0"/>
              <a:t>://</a:t>
            </a:r>
            <a:r>
              <a:rPr lang="pl-PL" sz="1600" dirty="0" err="1"/>
              <a:t>www.youtube.com</a:t>
            </a:r>
            <a:r>
              <a:rPr lang="pl-PL" sz="1600" dirty="0"/>
              <a:t>/</a:t>
            </a:r>
            <a:r>
              <a:rPr lang="pl-PL" sz="1600" dirty="0" err="1"/>
              <a:t>watch?v</a:t>
            </a:r>
            <a:r>
              <a:rPr lang="pl-PL" sz="1600" dirty="0"/>
              <a:t>=W5gimZlFY6I</a:t>
            </a:r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5295900" y="3774100"/>
            <a:ext cx="3467100" cy="2474300"/>
            <a:chOff x="5295900" y="3774100"/>
            <a:chExt cx="3467100" cy="2474300"/>
          </a:xfrm>
        </p:grpSpPr>
        <p:pic>
          <p:nvPicPr>
            <p:cNvPr id="5" name="Picture 8" descr="Screen Shot 2017-09-23 at 9.50.23 A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4790872"/>
              <a:ext cx="2362200" cy="1457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Screen Shot 2019-10-10 at 3.15.24 P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5900" y="3774100"/>
              <a:ext cx="2019300" cy="797900"/>
            </a:xfrm>
            <a:prstGeom prst="rect">
              <a:avLst/>
            </a:prstGeom>
          </p:spPr>
        </p:pic>
      </p:grpSp>
      <p:pic>
        <p:nvPicPr>
          <p:cNvPr id="7" name="Vibration CO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5787" y="3886200"/>
            <a:ext cx="2990413" cy="1680550"/>
          </a:xfrm>
          <a:prstGeom prst="rect">
            <a:avLst/>
          </a:prstGeom>
        </p:spPr>
      </p:pic>
      <p:pic>
        <p:nvPicPr>
          <p:cNvPr id="8" name="Picture 7" descr="Screen Shot 2019-10-11 at 2.25.36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39084"/>
            <a:ext cx="3124200" cy="180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03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1600200" y="228600"/>
            <a:ext cx="6577013" cy="769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 dirty="0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Infrared- Bond </a:t>
            </a:r>
            <a:r>
              <a:rPr lang="en-US" sz="44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Absorbances</a:t>
            </a:r>
            <a:endParaRPr lang="en-US" sz="4400" dirty="0"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</a:endParaRPr>
          </a:p>
        </p:txBody>
      </p:sp>
      <p:sp>
        <p:nvSpPr>
          <p:cNvPr id="114692" name="Rectangle 5">
            <a:hlinkClick r:id="rId3"/>
          </p:cNvPr>
          <p:cNvSpPr>
            <a:spLocks noChangeArrowheads="1"/>
          </p:cNvSpPr>
          <p:nvPr/>
        </p:nvSpPr>
        <p:spPr bwMode="auto">
          <a:xfrm>
            <a:off x="2965450" y="5791200"/>
            <a:ext cx="3213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https://www.co2.earth/</a:t>
            </a:r>
          </a:p>
        </p:txBody>
      </p:sp>
      <p:pic>
        <p:nvPicPr>
          <p:cNvPr id="3" name="Picture 2" descr="Screen Shot 2019-10-10 at 2.39.0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990600"/>
            <a:ext cx="5689600" cy="4787900"/>
          </a:xfrm>
          <a:prstGeom prst="rect">
            <a:avLst/>
          </a:prstGeom>
        </p:spPr>
      </p:pic>
      <p:pic>
        <p:nvPicPr>
          <p:cNvPr id="4" name="Picture 3" descr="Screen Shot 2019-10-11 at 2.31.5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3886200" cy="226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5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95279</TotalTime>
  <Words>1399</Words>
  <Application>Microsoft Macintosh PowerPoint</Application>
  <PresentationFormat>On-screen Show (4:3)</PresentationFormat>
  <Paragraphs>382</Paragraphs>
  <Slides>31</Slides>
  <Notes>17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Shapes of Molecules</vt:lpstr>
      <vt:lpstr>Molecular Shapes   Molecular Models for C, H, N, 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Lewis Structures      Molecular Shapes  </vt:lpstr>
      <vt:lpstr>Lewis Structures        Molecular Shapes</vt:lpstr>
      <vt:lpstr>Molecular Shapes      Lewis Structures  </vt:lpstr>
      <vt:lpstr>Molecular Shapes         Lewis Structures  MolView: Visual On-line Molecular Modeling</vt:lpstr>
      <vt:lpstr>Molecular Shapes      Lewis Structures  </vt:lpstr>
      <vt:lpstr>Molecular Shapes      Lewis Structures  </vt:lpstr>
      <vt:lpstr>Molecular Shapes       Lewis Structures  </vt:lpstr>
      <vt:lpstr>Molecular Shapes       Lewis Structures  MolView: Visual On-line Molecular Modeling</vt:lpstr>
      <vt:lpstr>PowerPoint Presentation</vt:lpstr>
      <vt:lpstr>PowerPoint Presentation</vt:lpstr>
      <vt:lpstr>PowerPoint Presentation</vt:lpstr>
      <vt:lpstr>Resonance Models &amp; Lewis Structures  MolView: Carbonate Polyatomic Ion</vt:lpstr>
      <vt:lpstr>Resonance</vt:lpstr>
      <vt:lpstr>Question</vt:lpstr>
      <vt:lpstr>Answer</vt:lpstr>
      <vt:lpstr>PowerPoint Presentation</vt:lpstr>
      <vt:lpstr>PowerPoint Presentation</vt:lpstr>
      <vt:lpstr>PowerPoint Presentation</vt:lpstr>
      <vt:lpstr>Molecular Shapes      Lewis Structures  </vt:lpstr>
      <vt:lpstr>Molecular Shapes      Lewis Structures  </vt:lpstr>
      <vt:lpstr>PowerPoint Presentation</vt:lpstr>
      <vt:lpstr>PowerPoint Presentation</vt:lpstr>
      <vt:lpstr>PowerPoint Presentation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Rusay</dc:creator>
  <cp:keywords/>
  <cp:lastModifiedBy>Ron Rusay</cp:lastModifiedBy>
  <cp:revision>243</cp:revision>
  <cp:lastPrinted>2019-10-10T23:44:37Z</cp:lastPrinted>
  <dcterms:created xsi:type="dcterms:W3CDTF">2018-03-21T17:41:03Z</dcterms:created>
  <dcterms:modified xsi:type="dcterms:W3CDTF">2019-10-15T21:45:39Z</dcterms:modified>
</cp:coreProperties>
</file>